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388" r:id="rId3"/>
    <p:sldId id="265" r:id="rId4"/>
    <p:sldId id="389" r:id="rId5"/>
    <p:sldId id="266" r:id="rId6"/>
    <p:sldId id="342" r:id="rId7"/>
    <p:sldId id="349" r:id="rId8"/>
    <p:sldId id="268" r:id="rId9"/>
    <p:sldId id="269" r:id="rId10"/>
    <p:sldId id="347" r:id="rId11"/>
    <p:sldId id="267" r:id="rId12"/>
    <p:sldId id="291" r:id="rId13"/>
    <p:sldId id="312" r:id="rId14"/>
    <p:sldId id="270" r:id="rId15"/>
    <p:sldId id="271" r:id="rId16"/>
    <p:sldId id="348" r:id="rId17"/>
    <p:sldId id="272" r:id="rId18"/>
    <p:sldId id="357" r:id="rId19"/>
    <p:sldId id="350" r:id="rId20"/>
    <p:sldId id="273" r:id="rId21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B8F927"/>
    <a:srgbClr val="FFCC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 autoAdjust="0"/>
    <p:restoredTop sz="94658" autoAdjust="0"/>
  </p:normalViewPr>
  <p:slideViewPr>
    <p:cSldViewPr>
      <p:cViewPr varScale="1">
        <p:scale>
          <a:sx n="86" d="100"/>
          <a:sy n="86" d="100"/>
        </p:scale>
        <p:origin x="40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E6EFDC-E3E5-45A9-94E1-C86CDE40E7C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6071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DCAFE3-13B8-4AEA-BCBE-E4CCE9288437}" type="datetimeFigureOut">
              <a:rPr lang="it-IT"/>
              <a:pPr/>
              <a:t>10/03/2020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6EEF66D-252F-4CC9-BCAE-5840034A449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73575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Epidemiologia, medicina preventiva e sanità pubblica veterinaria A. Mannelli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C6A64A-A1DA-4FCC-806A-76D935EF3CD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Epidemiologia, medicina preventiva e sanità pubblica veterinaria A. Mannelli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E48A27-2241-4771-ADF4-59B1E568A07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Epidemiologia, medicina preventiva e sanità pubblica veterinaria A. Mannelli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25AABB-8AAC-453D-BB64-EA6221F5260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Epidemiologia, medicina preventiva e sanità pubblica veterinaria A. Mannelli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9565DC-11FC-40CE-A97B-C4585AE6FB0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Epidemiologia, medicina preventiva e sanità pubblica veterinaria A. Mannelli 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43DF9E-C8F7-4522-AE1E-EBE7886725C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Epidemiologia, medicina preventiva e sanità pubblica veterinaria A. Mannelli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BEAA06-1A64-4CBD-9AFA-AE7EE78A19F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Epidemiologia, medicina preventiva e sanità pubblica veterinaria A. Mannelli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9A477F-885C-4E99-8416-5DC3F98281D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Epidemiologia, medicina preventiva e sanità pubblica veterinaria A. Mannelli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464CD0-A491-42E4-9D85-9C126E13C9D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Epidemiologia, medicina preventiva e sanità pubblica veterinaria A. Mannelli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2936A7-99F9-49AA-9551-DD2E3A2B420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Epidemiologia, medicina preventiva e sanità pubblica veterinaria A. Mannelli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48FEA2-FF19-44C3-8A23-0B2887C71CD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Epidemiologia, medicina preventiva e sanità pubblica veterinaria A. Mannelli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2EDC58-41B9-47E1-813A-F4E56053102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Epidemiologia, medicina preventiva e sanità pubblica veterinaria A. Mannelli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42991D-2AF0-41B4-BF86-D04E57B46EC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Epidemiologia, medicina preventiva e sanità pubblica veterinaria A. Mannelli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1C16BA-5A28-4B43-816B-5372CE0E738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it-IT"/>
              <a:t>Epidemiologia, medicina preventiva e sanità pubblica veterinaria A. Mannelli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0767550-9E97-43C9-83F0-D9C18B0ACAAC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media12.m4a"/><Relationship Id="rId7" Type="http://schemas.openxmlformats.org/officeDocument/2006/relationships/oleObject" Target="../embeddings/oleObject4.bin"/><Relationship Id="rId2" Type="http://schemas.microsoft.com/office/2007/relationships/media" Target="../media/media12.m4a"/><Relationship Id="rId1" Type="http://schemas.openxmlformats.org/officeDocument/2006/relationships/vmlDrawing" Target="../drawings/vmlDrawing4.v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3.m4a"/><Relationship Id="rId4" Type="http://schemas.microsoft.com/office/2007/relationships/media" Target="../media/media13.m4a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audio" Target="../media/media16.m4a"/><Relationship Id="rId7" Type="http://schemas.openxmlformats.org/officeDocument/2006/relationships/oleObject" Target="../embeddings/oleObject6.bin"/><Relationship Id="rId2" Type="http://schemas.microsoft.com/office/2007/relationships/media" Target="../media/media16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audio" Target="../media/media19.m4a"/><Relationship Id="rId7" Type="http://schemas.openxmlformats.org/officeDocument/2006/relationships/oleObject" Target="../embeddings/oleObject9.bin"/><Relationship Id="rId2" Type="http://schemas.microsoft.com/office/2007/relationships/media" Target="../media/media19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P1010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404664"/>
            <a:ext cx="6984776" cy="1143000"/>
          </a:xfrm>
        </p:spPr>
        <p:txBody>
          <a:bodyPr/>
          <a:lstStyle/>
          <a:p>
            <a:pPr eaLnBrk="1" hangingPunct="1"/>
            <a:r>
              <a:rPr lang="it-IT" sz="4000" dirty="0" smtClean="0"/>
              <a:t>Studio delle cause e dei fattori di rischio di malattia parte </a:t>
            </a:r>
            <a:r>
              <a:rPr lang="it-IT" sz="4000" dirty="0" smtClean="0"/>
              <a:t>2 </a:t>
            </a:r>
            <a:endParaRPr lang="it-IT" sz="4000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99592" y="1628800"/>
            <a:ext cx="4752528" cy="720080"/>
          </a:xfrm>
        </p:spPr>
        <p:txBody>
          <a:bodyPr/>
          <a:lstStyle/>
          <a:p>
            <a:pPr algn="l" eaLnBrk="1" hangingPunct="1"/>
            <a:r>
              <a:rPr lang="it-IT" sz="2400" dirty="0" smtClean="0"/>
              <a:t>Alessandro Mannelli, aa 2019/2020</a:t>
            </a:r>
          </a:p>
        </p:txBody>
      </p:sp>
      <p:sp>
        <p:nvSpPr>
          <p:cNvPr id="16388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233738" cy="457200"/>
          </a:xfrm>
          <a:noFill/>
        </p:spPr>
        <p:txBody>
          <a:bodyPr/>
          <a:lstStyle/>
          <a:p>
            <a:r>
              <a:rPr lang="it-IT" smtClean="0"/>
              <a:t>Epidemiologia, medicina preventiva e sanità pubblica veterinaria A. Mannelli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755576" y="3867894"/>
            <a:ext cx="640871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Una registrazione audio è inserita solo nelle slide che necessitano di commento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3568" y="260648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Studio caso-controllo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83568" y="1052736"/>
            <a:ext cx="7918450" cy="411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Criteri di selezione 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Selezione di soggetti che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si sono ammalati (casi)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sz="2000" kern="0" baseline="0" dirty="0" smtClean="0">
                <a:latin typeface="+mn-lt"/>
              </a:rPr>
              <a:t>Selezione di soggetti  suscettibili ma che non si sono ammalati</a:t>
            </a:r>
            <a:r>
              <a:rPr lang="it-IT" sz="2000" kern="0" dirty="0" smtClean="0">
                <a:latin typeface="+mn-lt"/>
              </a:rPr>
              <a:t> (controlli)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Componente temporale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Raccolta di informazioni su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esposizione a FR in senso retrospettivo (esposizione avvenuta nel passato) 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Misura della forza dell’effetto del FR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Non si possono calcolare incidenza e RR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sz="2000" kern="0" dirty="0" smtClean="0">
                <a:latin typeface="+mn-lt"/>
              </a:rPr>
              <a:t>Si ottiene l’</a:t>
            </a:r>
            <a:r>
              <a:rPr lang="it-IT" sz="2000" i="1" kern="0" dirty="0" err="1" smtClean="0">
                <a:latin typeface="+mn-lt"/>
              </a:rPr>
              <a:t>odds</a:t>
            </a:r>
            <a:r>
              <a:rPr lang="it-IT" sz="2000" kern="0" dirty="0" smtClean="0">
                <a:latin typeface="+mn-lt"/>
              </a:rPr>
              <a:t> </a:t>
            </a:r>
            <a:r>
              <a:rPr lang="it-IT" sz="2000" i="1" kern="0" dirty="0" err="1" smtClean="0">
                <a:latin typeface="+mn-lt"/>
              </a:rPr>
              <a:t>ratio</a:t>
            </a:r>
            <a:r>
              <a:rPr lang="it-IT" sz="2000" kern="0" dirty="0" smtClean="0">
                <a:latin typeface="+mn-lt"/>
              </a:rPr>
              <a:t> (OR) che è un’</a:t>
            </a:r>
            <a:r>
              <a:rPr lang="it-IT" sz="2000" b="1" kern="0" dirty="0" smtClean="0">
                <a:latin typeface="+mn-lt"/>
              </a:rPr>
              <a:t>approssimazione</a:t>
            </a:r>
            <a:r>
              <a:rPr lang="it-IT" sz="2000" kern="0" dirty="0" smtClean="0">
                <a:latin typeface="+mn-lt"/>
              </a:rPr>
              <a:t> del RR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sz="2000" kern="0" dirty="0" smtClean="0">
                <a:latin typeface="+mn-lt"/>
              </a:rPr>
              <a:t>Si basa sul confronto dell’esposizione dei casi e dei controlli 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sz="2000" b="1" kern="0" dirty="0" smtClean="0">
                <a:latin typeface="+mn-lt"/>
              </a:rPr>
              <a:t>Di nuovo: Ragionamento </a:t>
            </a:r>
            <a:r>
              <a:rPr lang="it-IT" sz="2000" b="1" kern="0" dirty="0" smtClean="0">
                <a:latin typeface="+mn-lt"/>
              </a:rPr>
              <a:t>di base</a:t>
            </a:r>
            <a:r>
              <a:rPr lang="it-IT" sz="2000" kern="0" dirty="0" smtClean="0">
                <a:latin typeface="+mn-lt"/>
              </a:rPr>
              <a:t>: </a:t>
            </a:r>
            <a:r>
              <a:rPr lang="it-IT" sz="2000" i="1" kern="0" dirty="0" smtClean="0">
                <a:latin typeface="+mn-lt"/>
              </a:rPr>
              <a:t>se l’esposizione è più frequente nei casi che nei controlli, allora l’esposizione è associata positivamente col rischio di malattia </a:t>
            </a:r>
            <a:endParaRPr kumimoji="0" lang="it-IT" sz="20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       </a:t>
            </a: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277374"/>
            <a:ext cx="1525489" cy="1525489"/>
          </a:xfrm>
          <a:prstGeom prst="rect">
            <a:avLst/>
          </a:prstGeom>
          <a:gradFill>
            <a:gsLst>
              <a:gs pos="91500">
                <a:srgbClr val="8CFFE3"/>
              </a:gs>
              <a:gs pos="92308">
                <a:srgbClr val="8EFFE3"/>
              </a:gs>
              <a:gs pos="89000">
                <a:srgbClr val="92D05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2320" y="2924944"/>
            <a:ext cx="1525489" cy="1525489"/>
          </a:xfrm>
          <a:prstGeom prst="rect">
            <a:avLst/>
          </a:prstGeom>
          <a:gradFill>
            <a:gsLst>
              <a:gs pos="0">
                <a:srgbClr val="FFC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69" name="Group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081673"/>
              </p:ext>
            </p:extLst>
          </p:nvPr>
        </p:nvGraphicFramePr>
        <p:xfrm>
          <a:off x="381000" y="838200"/>
          <a:ext cx="8439150" cy="5709603"/>
        </p:xfrm>
        <a:graphic>
          <a:graphicData uri="http://schemas.openxmlformats.org/drawingml/2006/table">
            <a:tbl>
              <a:tblPr/>
              <a:tblGrid>
                <a:gridCol w="1531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9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5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097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                   </a:t>
                      </a: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omic Sans MS" pitchFamily="66" charset="0"/>
                        </a:rPr>
                        <a:t>Linfoma</a:t>
                      </a:r>
                      <a:endParaRPr kumimoji="0" lang="it-IT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</a:t>
                      </a: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casi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controlli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tot</a:t>
                      </a: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6163">
                <a:tc rowSpan="2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omic Sans MS" pitchFamily="66" charset="0"/>
                        </a:rPr>
                        <a:t>Esposizione a campi elettromagnetici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Si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838"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</a:t>
                      </a: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77</a:t>
                      </a:r>
                      <a:endParaRPr kumimoji="0" lang="it-IT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100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89             189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310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Non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si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possono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calcolare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Incidenza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e RR,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allora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si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utilizza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un’approssimazione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del 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RR: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OR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= 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rapporto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: (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 di 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casi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esposti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per n di 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controlli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non 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esposti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diviso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per (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n di 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controlli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esposti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 per n di 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casi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 non 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esposti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133" name="Text Box 54"/>
          <p:cNvSpPr txBox="1">
            <a:spLocks noChangeArrowheads="1"/>
          </p:cNvSpPr>
          <p:nvPr/>
        </p:nvSpPr>
        <p:spPr bwMode="auto">
          <a:xfrm>
            <a:off x="685800" y="2286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Studio caso – controllo, analisi con tabella 2 x 2</a:t>
            </a:r>
          </a:p>
        </p:txBody>
      </p:sp>
      <p:graphicFrame>
        <p:nvGraphicFramePr>
          <p:cNvPr id="4098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70669"/>
              </p:ext>
            </p:extLst>
          </p:nvPr>
        </p:nvGraphicFramePr>
        <p:xfrm>
          <a:off x="4716015" y="5661248"/>
          <a:ext cx="4010789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7" name="Equation" r:id="rId5" imgW="1663560" imgH="393480" progId="Equation.3">
                  <p:embed/>
                </p:oleObj>
              </mc:Choice>
              <mc:Fallback>
                <p:oleObj name="Equation" r:id="rId5" imgW="1663560" imgH="393480" progId="Equation.3">
                  <p:embed/>
                  <p:pic>
                    <p:nvPicPr>
                      <p:cNvPr id="0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5" y="5661248"/>
                        <a:ext cx="4010789" cy="7920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" y="980728"/>
            <a:ext cx="1584176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5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98196"/>
              </p:ext>
            </p:extLst>
          </p:nvPr>
        </p:nvGraphicFramePr>
        <p:xfrm>
          <a:off x="571500" y="857250"/>
          <a:ext cx="8001000" cy="5143500"/>
        </p:xfrm>
        <a:graphic>
          <a:graphicData uri="http://schemas.openxmlformats.org/drawingml/2006/table">
            <a:tbl>
              <a:tblPr/>
              <a:tblGrid>
                <a:gridCol w="1452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6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                   Linfoma</a:t>
                      </a:r>
                      <a:endParaRPr kumimoji="0" lang="it-IT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casi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controlli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tot</a:t>
                      </a: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FR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31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12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69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77 d</a:t>
                      </a:r>
                      <a:endParaRPr kumimoji="0" lang="it-IT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100 a+c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89  b+d    189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310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odds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=P/(1- P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), se P=0,25 allora </a:t>
                      </a: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odds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= 0,25/0,75 = 1: 3 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OR</a:t>
                      </a:r>
                      <a:r>
                        <a:rPr kumimoji="0" lang="it-IT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 </a:t>
                      </a:r>
                      <a:r>
                        <a:rPr kumimoji="0" 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odds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che un caso sia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esposto / </a:t>
                      </a:r>
                      <a:r>
                        <a:rPr kumimoji="0" 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odds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che </a:t>
                      </a:r>
                      <a:r>
                        <a:rPr kumimoji="0" 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ctrl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sia esposto:</a:t>
                      </a: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cfr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esposizione al FR in casi e </a:t>
                      </a:r>
                      <a:r>
                        <a:rPr kumimoji="0" 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ctrl</a:t>
                      </a:r>
                      <a:endParaRPr kumimoji="0" 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159" name="Rectangle 75"/>
          <p:cNvSpPr>
            <a:spLocks noChangeArrowheads="1"/>
          </p:cNvSpPr>
          <p:nvPr/>
        </p:nvSpPr>
        <p:spPr bwMode="auto">
          <a:xfrm>
            <a:off x="3219450" y="281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graphicFrame>
        <p:nvGraphicFramePr>
          <p:cNvPr id="5122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4145774"/>
              </p:ext>
            </p:extLst>
          </p:nvPr>
        </p:nvGraphicFramePr>
        <p:xfrm>
          <a:off x="4932040" y="4455594"/>
          <a:ext cx="3221360" cy="1391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1" r:id="rId7" imgW="1803400" imgH="812800" progId="Equation.3">
                  <p:embed/>
                </p:oleObj>
              </mc:Choice>
              <mc:Fallback>
                <p:oleObj r:id="rId7" imgW="1803400" imgH="812800" progId="Equation.3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4455594"/>
                        <a:ext cx="3221360" cy="139116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6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464024" cy="457200"/>
          </a:xfrm>
          <a:noFill/>
        </p:spPr>
        <p:txBody>
          <a:bodyPr/>
          <a:lstStyle/>
          <a:p>
            <a:r>
              <a:rPr lang="it-IT" dirty="0" smtClean="0"/>
              <a:t>Epidemiologia, medicina preventiva e sanità pubblica veterinaria A. Mannelli </a:t>
            </a: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3945" y="70928"/>
            <a:ext cx="1062944" cy="1062944"/>
          </a:xfrm>
          <a:prstGeom prst="rect">
            <a:avLst/>
          </a:prstGeom>
          <a:gradFill>
            <a:gsLst>
              <a:gs pos="0">
                <a:srgbClr val="FFC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11760" y="116632"/>
            <a:ext cx="1017240" cy="1017240"/>
          </a:xfrm>
          <a:prstGeom prst="rect">
            <a:avLst/>
          </a:prstGeom>
          <a:gradFill>
            <a:gsLst>
              <a:gs pos="0">
                <a:srgbClr val="92D05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smtClean="0">
                <a:solidFill>
                  <a:schemeClr val="accent2"/>
                </a:solidFill>
                <a:latin typeface="Comic Sans MS" pitchFamily="66" charset="0"/>
              </a:rPr>
              <a:t>Interpretazione dell’</a:t>
            </a:r>
            <a:r>
              <a:rPr lang="en-GB" sz="4000" i="1" smtClean="0">
                <a:solidFill>
                  <a:schemeClr val="accent2"/>
                </a:solidFill>
                <a:latin typeface="Comic Sans MS" pitchFamily="66" charset="0"/>
              </a:rPr>
              <a:t>odds ratio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z="2400" dirty="0" err="1" smtClean="0">
                <a:latin typeface="Comic Sans MS" pitchFamily="66" charset="0"/>
              </a:rPr>
              <a:t>Confronta</a:t>
            </a:r>
            <a:r>
              <a:rPr lang="en-GB" sz="2400" dirty="0" smtClean="0">
                <a:latin typeface="Comic Sans MS" pitchFamily="66" charset="0"/>
              </a:rPr>
              <a:t> </a:t>
            </a:r>
            <a:r>
              <a:rPr lang="en-GB" sz="2400" dirty="0" err="1" smtClean="0">
                <a:latin typeface="Comic Sans MS" pitchFamily="66" charset="0"/>
              </a:rPr>
              <a:t>l’esposizione</a:t>
            </a:r>
            <a:r>
              <a:rPr lang="en-GB" sz="2400" dirty="0" smtClean="0">
                <a:latin typeface="Comic Sans MS" pitchFamily="66" charset="0"/>
              </a:rPr>
              <a:t> </a:t>
            </a:r>
            <a:r>
              <a:rPr lang="en-GB" sz="2400" dirty="0" err="1" smtClean="0">
                <a:latin typeface="Comic Sans MS" pitchFamily="66" charset="0"/>
              </a:rPr>
              <a:t>nei</a:t>
            </a:r>
            <a:r>
              <a:rPr lang="en-GB" sz="2400" dirty="0" smtClean="0">
                <a:latin typeface="Comic Sans MS" pitchFamily="66" charset="0"/>
              </a:rPr>
              <a:t> </a:t>
            </a:r>
            <a:r>
              <a:rPr lang="en-GB" sz="2400" dirty="0" err="1" smtClean="0">
                <a:latin typeface="Comic Sans MS" pitchFamily="66" charset="0"/>
              </a:rPr>
              <a:t>casi</a:t>
            </a:r>
            <a:r>
              <a:rPr lang="en-GB" sz="2400" dirty="0" smtClean="0">
                <a:latin typeface="Comic Sans MS" pitchFamily="66" charset="0"/>
              </a:rPr>
              <a:t> e </a:t>
            </a:r>
            <a:r>
              <a:rPr lang="en-GB" sz="2400" dirty="0" err="1" smtClean="0">
                <a:latin typeface="Comic Sans MS" pitchFamily="66" charset="0"/>
              </a:rPr>
              <a:t>nei</a:t>
            </a:r>
            <a:r>
              <a:rPr lang="en-GB" sz="2400" dirty="0" smtClean="0">
                <a:latin typeface="Comic Sans MS" pitchFamily="66" charset="0"/>
              </a:rPr>
              <a:t> </a:t>
            </a:r>
            <a:r>
              <a:rPr lang="en-GB" sz="2400" dirty="0" err="1" smtClean="0">
                <a:latin typeface="Comic Sans MS" pitchFamily="66" charset="0"/>
              </a:rPr>
              <a:t>controlli</a:t>
            </a:r>
            <a:endParaRPr lang="en-GB" sz="2400" dirty="0" smtClean="0">
              <a:latin typeface="Comic Sans MS" pitchFamily="66" charset="0"/>
            </a:endParaRPr>
          </a:p>
          <a:p>
            <a:pPr eaLnBrk="1" hangingPunct="1"/>
            <a:r>
              <a:rPr lang="en-GB" sz="2400" dirty="0" smtClean="0">
                <a:latin typeface="Comic Sans MS" pitchFamily="66" charset="0"/>
              </a:rPr>
              <a:t>Se </a:t>
            </a:r>
            <a:r>
              <a:rPr lang="en-GB" sz="2400" dirty="0" err="1" smtClean="0">
                <a:latin typeface="Comic Sans MS" pitchFamily="66" charset="0"/>
              </a:rPr>
              <a:t>l’esposizione</a:t>
            </a:r>
            <a:r>
              <a:rPr lang="en-GB" sz="2400" dirty="0" smtClean="0">
                <a:latin typeface="Comic Sans MS" pitchFamily="66" charset="0"/>
              </a:rPr>
              <a:t> è </a:t>
            </a:r>
            <a:r>
              <a:rPr lang="en-GB" sz="2400" dirty="0" err="1" smtClean="0">
                <a:latin typeface="Comic Sans MS" pitchFamily="66" charset="0"/>
              </a:rPr>
              <a:t>più</a:t>
            </a:r>
            <a:r>
              <a:rPr lang="en-GB" sz="2400" dirty="0" smtClean="0">
                <a:latin typeface="Comic Sans MS" pitchFamily="66" charset="0"/>
              </a:rPr>
              <a:t> </a:t>
            </a:r>
            <a:r>
              <a:rPr lang="en-GB" sz="2400" dirty="0" err="1" smtClean="0">
                <a:latin typeface="Comic Sans MS" pitchFamily="66" charset="0"/>
              </a:rPr>
              <a:t>alta</a:t>
            </a:r>
            <a:r>
              <a:rPr lang="en-GB" sz="2400" dirty="0" smtClean="0">
                <a:latin typeface="Comic Sans MS" pitchFamily="66" charset="0"/>
              </a:rPr>
              <a:t> </a:t>
            </a:r>
            <a:r>
              <a:rPr lang="en-GB" sz="2400" dirty="0" err="1" smtClean="0">
                <a:latin typeface="Comic Sans MS" pitchFamily="66" charset="0"/>
              </a:rPr>
              <a:t>nei</a:t>
            </a:r>
            <a:r>
              <a:rPr lang="en-GB" sz="2400" dirty="0" smtClean="0">
                <a:latin typeface="Comic Sans MS" pitchFamily="66" charset="0"/>
              </a:rPr>
              <a:t> </a:t>
            </a:r>
            <a:r>
              <a:rPr lang="en-GB" sz="2400" dirty="0" err="1" smtClean="0">
                <a:latin typeface="Comic Sans MS" pitchFamily="66" charset="0"/>
              </a:rPr>
              <a:t>casi</a:t>
            </a:r>
            <a:r>
              <a:rPr lang="en-GB" sz="2400" dirty="0" smtClean="0">
                <a:latin typeface="Comic Sans MS" pitchFamily="66" charset="0"/>
              </a:rPr>
              <a:t> </a:t>
            </a:r>
            <a:r>
              <a:rPr lang="en-GB" sz="2400" dirty="0" err="1" smtClean="0">
                <a:latin typeface="Comic Sans MS" pitchFamily="66" charset="0"/>
              </a:rPr>
              <a:t>che</a:t>
            </a:r>
            <a:r>
              <a:rPr lang="en-GB" sz="2400" dirty="0" smtClean="0">
                <a:latin typeface="Comic Sans MS" pitchFamily="66" charset="0"/>
              </a:rPr>
              <a:t> </a:t>
            </a:r>
            <a:r>
              <a:rPr lang="en-GB" sz="2400" dirty="0" err="1" smtClean="0">
                <a:latin typeface="Comic Sans MS" pitchFamily="66" charset="0"/>
              </a:rPr>
              <a:t>nei</a:t>
            </a:r>
            <a:r>
              <a:rPr lang="en-GB" sz="2400" dirty="0" smtClean="0">
                <a:latin typeface="Comic Sans MS" pitchFamily="66" charset="0"/>
              </a:rPr>
              <a:t> </a:t>
            </a:r>
            <a:r>
              <a:rPr lang="en-GB" sz="2400" dirty="0" err="1" smtClean="0">
                <a:latin typeface="Comic Sans MS" pitchFamily="66" charset="0"/>
              </a:rPr>
              <a:t>controlli</a:t>
            </a:r>
            <a:r>
              <a:rPr lang="en-GB" sz="2400" dirty="0" smtClean="0">
                <a:latin typeface="Comic Sans MS" pitchFamily="66" charset="0"/>
              </a:rPr>
              <a:t>, </a:t>
            </a:r>
            <a:r>
              <a:rPr lang="en-GB" sz="2400" dirty="0" err="1" smtClean="0">
                <a:latin typeface="Comic Sans MS" pitchFamily="66" charset="0"/>
              </a:rPr>
              <a:t>il</a:t>
            </a:r>
            <a:r>
              <a:rPr lang="en-GB" sz="2400" dirty="0" smtClean="0">
                <a:latin typeface="Comic Sans MS" pitchFamily="66" charset="0"/>
              </a:rPr>
              <a:t> </a:t>
            </a:r>
            <a:r>
              <a:rPr lang="en-GB" sz="2400" dirty="0" err="1" smtClean="0">
                <a:latin typeface="Comic Sans MS" pitchFamily="66" charset="0"/>
              </a:rPr>
              <a:t>rischio</a:t>
            </a:r>
            <a:r>
              <a:rPr lang="en-GB" sz="2400" dirty="0" smtClean="0">
                <a:latin typeface="Comic Sans MS" pitchFamily="66" charset="0"/>
              </a:rPr>
              <a:t> </a:t>
            </a:r>
            <a:r>
              <a:rPr lang="en-GB" sz="2400" dirty="0" err="1" smtClean="0">
                <a:latin typeface="Comic Sans MS" pitchFamily="66" charset="0"/>
              </a:rPr>
              <a:t>di</a:t>
            </a:r>
            <a:r>
              <a:rPr lang="en-GB" sz="2400" dirty="0" smtClean="0">
                <a:latin typeface="Comic Sans MS" pitchFamily="66" charset="0"/>
              </a:rPr>
              <a:t> </a:t>
            </a:r>
            <a:r>
              <a:rPr lang="en-GB" sz="2400" dirty="0" err="1" smtClean="0">
                <a:latin typeface="Comic Sans MS" pitchFamily="66" charset="0"/>
              </a:rPr>
              <a:t>malattia</a:t>
            </a:r>
            <a:r>
              <a:rPr lang="en-GB" sz="2400" dirty="0" smtClean="0">
                <a:latin typeface="Comic Sans MS" pitchFamily="66" charset="0"/>
              </a:rPr>
              <a:t> </a:t>
            </a:r>
            <a:r>
              <a:rPr lang="en-GB" sz="2400" dirty="0" err="1" smtClean="0">
                <a:latin typeface="Comic Sans MS" pitchFamily="66" charset="0"/>
              </a:rPr>
              <a:t>negli</a:t>
            </a:r>
            <a:r>
              <a:rPr lang="en-GB" sz="2400" dirty="0" smtClean="0">
                <a:latin typeface="Comic Sans MS" pitchFamily="66" charset="0"/>
              </a:rPr>
              <a:t> </a:t>
            </a:r>
            <a:r>
              <a:rPr lang="en-GB" sz="2400" dirty="0" err="1" smtClean="0">
                <a:latin typeface="Comic Sans MS" pitchFamily="66" charset="0"/>
              </a:rPr>
              <a:t>esposti</a:t>
            </a:r>
            <a:r>
              <a:rPr lang="en-GB" sz="2400" dirty="0" smtClean="0">
                <a:latin typeface="Comic Sans MS" pitchFamily="66" charset="0"/>
              </a:rPr>
              <a:t> &gt; </a:t>
            </a:r>
            <a:r>
              <a:rPr lang="en-GB" sz="2400" dirty="0" err="1" smtClean="0">
                <a:latin typeface="Comic Sans MS" pitchFamily="66" charset="0"/>
              </a:rPr>
              <a:t>rischio</a:t>
            </a:r>
            <a:r>
              <a:rPr lang="en-GB" sz="2400" dirty="0" smtClean="0">
                <a:latin typeface="Comic Sans MS" pitchFamily="66" charset="0"/>
              </a:rPr>
              <a:t> </a:t>
            </a:r>
            <a:r>
              <a:rPr lang="en-GB" sz="2400" dirty="0" err="1" smtClean="0">
                <a:latin typeface="Comic Sans MS" pitchFamily="66" charset="0"/>
              </a:rPr>
              <a:t>nei</a:t>
            </a:r>
            <a:r>
              <a:rPr lang="en-GB" sz="2400" dirty="0" smtClean="0">
                <a:latin typeface="Comic Sans MS" pitchFamily="66" charset="0"/>
              </a:rPr>
              <a:t> non </a:t>
            </a:r>
            <a:r>
              <a:rPr lang="en-GB" sz="2400" dirty="0" err="1" smtClean="0">
                <a:latin typeface="Comic Sans MS" pitchFamily="66" charset="0"/>
              </a:rPr>
              <a:t>esposti</a:t>
            </a:r>
            <a:r>
              <a:rPr lang="en-GB" sz="2400" dirty="0" smtClean="0">
                <a:latin typeface="Comic Sans MS" pitchFamily="66" charset="0"/>
              </a:rPr>
              <a:t> </a:t>
            </a:r>
          </a:p>
          <a:p>
            <a:pPr eaLnBrk="1" hangingPunct="1">
              <a:buFontTx/>
              <a:buNone/>
            </a:pPr>
            <a:endParaRPr lang="en-GB" sz="2400" dirty="0" smtClean="0">
              <a:latin typeface="Comic Sans MS" pitchFamily="66" charset="0"/>
            </a:endParaRPr>
          </a:p>
          <a:p>
            <a:pPr eaLnBrk="1" hangingPunct="1"/>
            <a:r>
              <a:rPr lang="en-GB" sz="2400" u="sng" dirty="0" smtClean="0">
                <a:latin typeface="Comic Sans MS" pitchFamily="66" charset="0"/>
              </a:rPr>
              <a:t>Se OR &gt; 1, </a:t>
            </a:r>
            <a:r>
              <a:rPr lang="en-GB" sz="2400" u="sng" dirty="0" err="1" smtClean="0">
                <a:latin typeface="Comic Sans MS" pitchFamily="66" charset="0"/>
              </a:rPr>
              <a:t>associazione</a:t>
            </a:r>
            <a:r>
              <a:rPr lang="en-GB" sz="2400" u="sng" dirty="0" smtClean="0">
                <a:latin typeface="Comic Sans MS" pitchFamily="66" charset="0"/>
              </a:rPr>
              <a:t> </a:t>
            </a:r>
            <a:r>
              <a:rPr lang="en-GB" sz="2400" u="sng" dirty="0" err="1" smtClean="0">
                <a:latin typeface="Comic Sans MS" pitchFamily="66" charset="0"/>
              </a:rPr>
              <a:t>positiva</a:t>
            </a:r>
            <a:r>
              <a:rPr lang="en-GB" sz="2400" u="sng" dirty="0" smtClean="0">
                <a:latin typeface="Comic Sans MS" pitchFamily="66" charset="0"/>
              </a:rPr>
              <a:t> </a:t>
            </a:r>
            <a:r>
              <a:rPr lang="en-GB" sz="2400" u="sng" dirty="0" err="1" smtClean="0">
                <a:latin typeface="Comic Sans MS" pitchFamily="66" charset="0"/>
              </a:rPr>
              <a:t>fa</a:t>
            </a:r>
            <a:r>
              <a:rPr lang="en-GB" sz="2400" u="sng" dirty="0" smtClean="0">
                <a:latin typeface="Comic Sans MS" pitchFamily="66" charset="0"/>
              </a:rPr>
              <a:t> FR e </a:t>
            </a:r>
            <a:r>
              <a:rPr lang="en-GB" sz="2400" u="sng" dirty="0" err="1" smtClean="0">
                <a:latin typeface="Comic Sans MS" pitchFamily="66" charset="0"/>
              </a:rPr>
              <a:t>malattia</a:t>
            </a:r>
            <a:endParaRPr lang="en-GB" sz="2400" u="sng" dirty="0" smtClean="0">
              <a:latin typeface="Comic Sans MS" pitchFamily="66" charset="0"/>
            </a:endParaRPr>
          </a:p>
          <a:p>
            <a:pPr eaLnBrk="1" hangingPunct="1"/>
            <a:r>
              <a:rPr lang="en-GB" sz="2400" u="sng" dirty="0" smtClean="0">
                <a:latin typeface="Comic Sans MS" pitchFamily="66" charset="0"/>
              </a:rPr>
              <a:t>Se OR &lt; 1, </a:t>
            </a:r>
            <a:r>
              <a:rPr lang="en-GB" sz="2400" u="sng" dirty="0" err="1" smtClean="0">
                <a:latin typeface="Comic Sans MS" pitchFamily="66" charset="0"/>
              </a:rPr>
              <a:t>associazione</a:t>
            </a:r>
            <a:r>
              <a:rPr lang="en-GB" sz="2400" u="sng" dirty="0" smtClean="0">
                <a:latin typeface="Comic Sans MS" pitchFamily="66" charset="0"/>
              </a:rPr>
              <a:t> </a:t>
            </a:r>
            <a:r>
              <a:rPr lang="en-GB" sz="2400" u="sng" dirty="0" err="1" smtClean="0">
                <a:latin typeface="Comic Sans MS" pitchFamily="66" charset="0"/>
              </a:rPr>
              <a:t>negativa</a:t>
            </a:r>
            <a:endParaRPr lang="en-GB" sz="2400" u="sng" dirty="0" smtClean="0">
              <a:latin typeface="Comic Sans MS" pitchFamily="66" charset="0"/>
            </a:endParaRPr>
          </a:p>
          <a:p>
            <a:pPr eaLnBrk="1" hangingPunct="1"/>
            <a:r>
              <a:rPr lang="en-GB" sz="2400" u="sng" dirty="0" smtClean="0">
                <a:latin typeface="Comic Sans MS" pitchFamily="66" charset="0"/>
              </a:rPr>
              <a:t>Se OR = 1, </a:t>
            </a:r>
            <a:r>
              <a:rPr lang="en-GB" sz="2400" u="sng" dirty="0" err="1" smtClean="0">
                <a:latin typeface="Comic Sans MS" pitchFamily="66" charset="0"/>
              </a:rPr>
              <a:t>nessuna</a:t>
            </a:r>
            <a:r>
              <a:rPr lang="en-GB" sz="2400" u="sng" dirty="0" smtClean="0">
                <a:latin typeface="Comic Sans MS" pitchFamily="66" charset="0"/>
              </a:rPr>
              <a:t> </a:t>
            </a:r>
            <a:r>
              <a:rPr lang="en-GB" sz="2400" u="sng" dirty="0" err="1" smtClean="0">
                <a:latin typeface="Comic Sans MS" pitchFamily="66" charset="0"/>
              </a:rPr>
              <a:t>associazione</a:t>
            </a:r>
            <a:r>
              <a:rPr lang="en-GB" sz="2400" u="sng" dirty="0" smtClean="0">
                <a:latin typeface="Comic Sans MS" pitchFamily="66" charset="0"/>
              </a:rPr>
              <a:t> </a:t>
            </a:r>
            <a:r>
              <a:rPr lang="en-GB" sz="2400" u="sng" dirty="0" err="1" smtClean="0">
                <a:latin typeface="Comic Sans MS" pitchFamily="66" charset="0"/>
              </a:rPr>
              <a:t>fra</a:t>
            </a:r>
            <a:r>
              <a:rPr lang="en-GB" sz="2400" u="sng" dirty="0" smtClean="0">
                <a:latin typeface="Comic Sans MS" pitchFamily="66" charset="0"/>
              </a:rPr>
              <a:t> FR e </a:t>
            </a:r>
            <a:r>
              <a:rPr lang="en-GB" sz="2400" u="sng" dirty="0" err="1" smtClean="0">
                <a:latin typeface="Comic Sans MS" pitchFamily="66" charset="0"/>
              </a:rPr>
              <a:t>malattia</a:t>
            </a:r>
            <a:endParaRPr lang="en-GB" sz="2400" u="sng" dirty="0" smtClean="0">
              <a:latin typeface="Comic Sans MS" pitchFamily="66" charset="0"/>
            </a:endParaRPr>
          </a:p>
        </p:txBody>
      </p:sp>
      <p:sp>
        <p:nvSpPr>
          <p:cNvPr id="3072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103984" cy="457200"/>
          </a:xfrm>
          <a:noFill/>
        </p:spPr>
        <p:txBody>
          <a:bodyPr/>
          <a:lstStyle/>
          <a:p>
            <a:r>
              <a:rPr lang="it-IT" dirty="0" smtClean="0"/>
              <a:t>Epidemiologia, medicina preventiva e sanità pubblica veterinaria A. Mannelli </a:t>
            </a: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4564"/>
            <a:ext cx="1176536" cy="1176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Utilizzo studi caso-controllo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smtClean="0"/>
              <a:t>Studi rapidi e poco costosi</a:t>
            </a:r>
          </a:p>
          <a:p>
            <a:pPr eaLnBrk="1" hangingPunct="1"/>
            <a:r>
              <a:rPr lang="it-IT" smtClean="0"/>
              <a:t>Indagini preliminari su molteplici FR</a:t>
            </a:r>
          </a:p>
          <a:p>
            <a:pPr eaLnBrk="1" hangingPunct="1"/>
            <a:r>
              <a:rPr lang="it-IT" smtClean="0"/>
              <a:t>Utili per malattie rare</a:t>
            </a:r>
          </a:p>
          <a:p>
            <a:pPr eaLnBrk="1" hangingPunct="1"/>
            <a:r>
              <a:rPr lang="it-IT" smtClean="0"/>
              <a:t>Aspetti critici: </a:t>
            </a:r>
          </a:p>
          <a:p>
            <a:pPr lvl="1" eaLnBrk="1" hangingPunct="1"/>
            <a:r>
              <a:rPr lang="it-IT" smtClean="0"/>
              <a:t>scelta controlli, </a:t>
            </a:r>
          </a:p>
          <a:p>
            <a:pPr lvl="1" eaLnBrk="1" hangingPunct="1"/>
            <a:r>
              <a:rPr lang="it-IT" smtClean="0"/>
              <a:t>accertamento retrospettivo dell’esposizione a FR</a:t>
            </a:r>
          </a:p>
          <a:p>
            <a:pPr eaLnBrk="1" hangingPunct="1">
              <a:buFontTx/>
              <a:buNone/>
            </a:pPr>
            <a:endParaRPr lang="it-IT" smtClean="0"/>
          </a:p>
        </p:txBody>
      </p:sp>
      <p:sp>
        <p:nvSpPr>
          <p:cNvPr id="31748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320008" cy="457200"/>
          </a:xfrm>
          <a:noFill/>
        </p:spPr>
        <p:txBody>
          <a:bodyPr/>
          <a:lstStyle/>
          <a:p>
            <a:r>
              <a:rPr lang="it-IT" dirty="0" smtClean="0"/>
              <a:t>Epidemiologia, medicina preventiva e sanità pubblica veterinaria A. Mannelli </a:t>
            </a: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11033" y="2780928"/>
            <a:ext cx="2121768" cy="212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smtClean="0"/>
              <a:t>Studi </a:t>
            </a:r>
            <a:r>
              <a:rPr lang="it-IT" i="1" dirty="0" smtClean="0"/>
              <a:t>cross - </a:t>
            </a:r>
            <a:r>
              <a:rPr lang="it-IT" i="1" dirty="0" err="1" smtClean="0"/>
              <a:t>sectional</a:t>
            </a:r>
            <a:endParaRPr lang="it-IT" i="1" dirty="0" smtClean="0"/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31083"/>
            <a:ext cx="8134350" cy="4114800"/>
          </a:xfrm>
        </p:spPr>
        <p:txBody>
          <a:bodyPr/>
          <a:lstStyle/>
          <a:p>
            <a:pPr eaLnBrk="1" hangingPunct="1"/>
            <a:r>
              <a:rPr lang="it-IT" sz="2000" dirty="0" smtClean="0"/>
              <a:t>Campionamento sulla popolazione a </a:t>
            </a:r>
            <a:r>
              <a:rPr lang="it-IT" sz="2000" dirty="0" smtClean="0"/>
              <a:t>rischio senza tener conto dell’esposizione a FR o dello stato di salute e senza </a:t>
            </a:r>
            <a:r>
              <a:rPr lang="it-IT" sz="2000" dirty="0" smtClean="0"/>
              <a:t>seguirla nel tempo</a:t>
            </a:r>
          </a:p>
          <a:p>
            <a:pPr eaLnBrk="1" hangingPunct="1"/>
            <a:r>
              <a:rPr lang="it-IT" sz="2000" dirty="0" smtClean="0"/>
              <a:t>Successiva valutazione di esposizione a </a:t>
            </a:r>
            <a:r>
              <a:rPr lang="it-IT" sz="2000" dirty="0" smtClean="0"/>
              <a:t>FR (anche passata) </a:t>
            </a:r>
            <a:r>
              <a:rPr lang="it-IT" sz="2000" dirty="0" smtClean="0"/>
              <a:t>e stato </a:t>
            </a:r>
            <a:r>
              <a:rPr lang="it-IT" sz="2000" dirty="0" smtClean="0"/>
              <a:t>sanitario in un dato momento (anche presenza di anticorpi, per esempio) </a:t>
            </a:r>
            <a:endParaRPr lang="it-IT" sz="2000" dirty="0" smtClean="0"/>
          </a:p>
          <a:p>
            <a:pPr eaLnBrk="1" hangingPunct="1"/>
            <a:r>
              <a:rPr lang="it-IT" sz="2400" b="1" dirty="0" smtClean="0">
                <a:solidFill>
                  <a:schemeClr val="accent2"/>
                </a:solidFill>
              </a:rPr>
              <a:t>Valutazione </a:t>
            </a:r>
            <a:r>
              <a:rPr lang="it-IT" sz="2400" b="1" dirty="0" smtClean="0">
                <a:solidFill>
                  <a:schemeClr val="accent2"/>
                </a:solidFill>
              </a:rPr>
              <a:t>della prevalenza della </a:t>
            </a:r>
            <a:r>
              <a:rPr lang="it-IT" sz="2400" b="1" dirty="0" smtClean="0">
                <a:solidFill>
                  <a:schemeClr val="accent2"/>
                </a:solidFill>
              </a:rPr>
              <a:t>malattia o di un’infezione in esposti e non esposti a un FR</a:t>
            </a:r>
            <a:endParaRPr lang="it-IT" sz="2400" b="1" dirty="0" smtClean="0">
              <a:solidFill>
                <a:schemeClr val="accent2"/>
              </a:solidFill>
            </a:endParaRPr>
          </a:p>
          <a:p>
            <a:pPr eaLnBrk="1" hangingPunct="1">
              <a:buFontTx/>
              <a:buNone/>
            </a:pPr>
            <a:endParaRPr lang="it-IT" sz="2800" dirty="0" smtClean="0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311567"/>
              </p:ext>
            </p:extLst>
          </p:nvPr>
        </p:nvGraphicFramePr>
        <p:xfrm>
          <a:off x="971600" y="4069969"/>
          <a:ext cx="5562131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44" name="Equazione" r:id="rId5" imgW="2705040" imgH="419040" progId="Equation.3">
                  <p:embed/>
                </p:oleObj>
              </mc:Choice>
              <mc:Fallback>
                <p:oleObj name="Equazione" r:id="rId5" imgW="2705040" imgH="419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4069969"/>
                        <a:ext cx="5562131" cy="86409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5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57721960"/>
              </p:ext>
            </p:extLst>
          </p:nvPr>
        </p:nvGraphicFramePr>
        <p:xfrm>
          <a:off x="971600" y="5085184"/>
          <a:ext cx="5206069" cy="954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45" name="Equazione" r:id="rId7" imgW="2286000" imgH="419040" progId="Equation.3">
                  <p:embed/>
                </p:oleObj>
              </mc:Choice>
              <mc:Fallback>
                <p:oleObj name="Equazione" r:id="rId7" imgW="2286000" imgH="419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5085184"/>
                        <a:ext cx="5206069" cy="9548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41872" y="59852"/>
            <a:ext cx="1509936" cy="1509936"/>
          </a:xfrm>
          <a:prstGeom prst="rect">
            <a:avLst/>
          </a:prstGeom>
          <a:gradFill>
            <a:gsLst>
              <a:gs pos="0">
                <a:srgbClr val="FFC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3568" y="260648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Studio </a:t>
            </a:r>
            <a:r>
              <a:rPr kumimoji="0" lang="it-IT" sz="44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cross-sectional</a:t>
            </a:r>
            <a:r>
              <a:rPr kumimoji="0" lang="it-IT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83568" y="1052736"/>
            <a:ext cx="7918450" cy="411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Criteri di selezione 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Selezione di soggetti dalla popolazione in studio indipendentemente da esposizione e malattia</a:t>
            </a:r>
            <a:endParaRPr kumimoji="0" lang="it-IT" sz="20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sz="2000" kern="0" baseline="0" dirty="0" smtClean="0">
                <a:latin typeface="+mn-lt"/>
              </a:rPr>
              <a:t>Alternativa: selezione con campionamento</a:t>
            </a:r>
            <a:r>
              <a:rPr lang="it-IT" sz="2000" kern="0" dirty="0" smtClean="0">
                <a:latin typeface="+mn-lt"/>
              </a:rPr>
              <a:t> stratificato per l’esposizione (esposti e non esposti, o livelli diversi di esposizione) 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Componente temporale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Diagnosi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di malattia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sz="2000" kern="0" baseline="0" dirty="0" smtClean="0">
                <a:latin typeface="+mn-lt"/>
              </a:rPr>
              <a:t>Valutazione</a:t>
            </a:r>
            <a:r>
              <a:rPr lang="it-IT" sz="2000" kern="0" dirty="0" smtClean="0">
                <a:latin typeface="+mn-lt"/>
              </a:rPr>
              <a:t> dell’esposizione a FR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Stima della prevalenza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di </a:t>
            </a:r>
            <a:r>
              <a:rPr lang="it-IT" sz="2000" kern="0" dirty="0" smtClean="0">
                <a:latin typeface="+mn-lt"/>
              </a:rPr>
              <a:t>malattia in esposti e non esposti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Misura della forza dell’effetto del FR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sz="2000" kern="0" dirty="0" smtClean="0">
                <a:latin typeface="+mn-lt"/>
              </a:rPr>
              <a:t>Si utilizza l’</a:t>
            </a:r>
            <a:r>
              <a:rPr lang="it-IT" sz="2000" b="1" i="1" kern="0" dirty="0" err="1" smtClean="0">
                <a:latin typeface="+mn-lt"/>
              </a:rPr>
              <a:t>odds</a:t>
            </a:r>
            <a:r>
              <a:rPr lang="it-IT" sz="2000" b="1" kern="0" dirty="0" smtClean="0">
                <a:latin typeface="+mn-lt"/>
              </a:rPr>
              <a:t> </a:t>
            </a:r>
            <a:r>
              <a:rPr lang="it-IT" sz="2000" b="1" i="1" kern="0" dirty="0" err="1" smtClean="0">
                <a:latin typeface="+mn-lt"/>
              </a:rPr>
              <a:t>ratio</a:t>
            </a:r>
            <a:r>
              <a:rPr lang="it-IT" sz="2000" kern="0" dirty="0" smtClean="0">
                <a:latin typeface="+mn-lt"/>
              </a:rPr>
              <a:t> (OR) 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Oppure il rapporto fra le prevalenze negli esposti e nei non esposti (rapporto fra le prevalenze o </a:t>
            </a:r>
            <a:r>
              <a:rPr kumimoji="0" lang="it-IT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prevalence</a:t>
            </a:r>
            <a:r>
              <a:rPr kumimoji="0" lang="it-IT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it-IT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ratio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)</a:t>
            </a:r>
            <a:endParaRPr kumimoji="0" lang="it-IT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89" name="Group 85"/>
          <p:cNvGraphicFramePr>
            <a:graphicFrameLocks noGrp="1"/>
          </p:cNvGraphicFramePr>
          <p:nvPr/>
        </p:nvGraphicFramePr>
        <p:xfrm>
          <a:off x="381000" y="838200"/>
          <a:ext cx="8001000" cy="5638802"/>
        </p:xfrm>
        <a:graphic>
          <a:graphicData uri="http://schemas.openxmlformats.org/drawingml/2006/table">
            <a:tbl>
              <a:tblPr/>
              <a:tblGrid>
                <a:gridCol w="1452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6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                   PSA+</a:t>
                      </a:r>
                      <a:endParaRPr kumimoji="0" lang="it-IT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9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+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–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tot</a:t>
                      </a: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2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Tipo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brado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130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180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961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semi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152</a:t>
                      </a:r>
                      <a:endParaRPr kumimoji="0" lang="it-IT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180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9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78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282          360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042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Prevalenza PSA+ brado = </a:t>
                      </a: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50/180 = </a:t>
                      </a: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0,278 </a:t>
                      </a:r>
                      <a:endParaRPr kumimoji="0" lang="it-IT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Prevalenza PSA+ semibrado = </a:t>
                      </a: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28/180 = </a:t>
                      </a: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0,156</a:t>
                      </a: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it-IT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204" name="Text Box 49"/>
          <p:cNvSpPr txBox="1">
            <a:spLocks noChangeArrowheads="1"/>
          </p:cNvSpPr>
          <p:nvPr/>
        </p:nvSpPr>
        <p:spPr bwMode="auto">
          <a:xfrm>
            <a:off x="609600" y="3048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Studio di prevalenza (cross-sectional), Tabella 2 x 2 </a:t>
            </a:r>
          </a:p>
        </p:txBody>
      </p:sp>
      <p:graphicFrame>
        <p:nvGraphicFramePr>
          <p:cNvPr id="7170" name="Object 51"/>
          <p:cNvGraphicFramePr>
            <a:graphicFrameLocks noChangeAspect="1"/>
          </p:cNvGraphicFramePr>
          <p:nvPr/>
        </p:nvGraphicFramePr>
        <p:xfrm>
          <a:off x="1049338" y="5334000"/>
          <a:ext cx="4430712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9" name="Equation" r:id="rId5" imgW="1726920" imgH="393480" progId="Equation.3">
                  <p:embed/>
                </p:oleObj>
              </mc:Choice>
              <mc:Fallback>
                <p:oleObj name="Equation" r:id="rId5" imgW="1726920" imgH="393480" progId="Equation.3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9338" y="5334000"/>
                        <a:ext cx="4430712" cy="1011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6802" y="980728"/>
            <a:ext cx="1496926" cy="1496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4" cstate="print"/>
          <a:srcRect t="2736" r="26218" b="5330"/>
          <a:stretch>
            <a:fillRect/>
          </a:stretch>
        </p:blipFill>
        <p:spPr bwMode="auto">
          <a:xfrm>
            <a:off x="35075" y="476672"/>
            <a:ext cx="9108925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827584" y="0"/>
            <a:ext cx="7560840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Ipotetico</a:t>
            </a:r>
            <a:r>
              <a:rPr lang="it-IT" i="1" dirty="0" smtClean="0">
                <a:solidFill>
                  <a:schemeClr val="bg1"/>
                </a:solidFill>
              </a:rPr>
              <a:t> cross </a:t>
            </a:r>
            <a:r>
              <a:rPr lang="it-IT" i="1" dirty="0" err="1" smtClean="0">
                <a:solidFill>
                  <a:schemeClr val="bg1"/>
                </a:solidFill>
              </a:rPr>
              <a:t>sectional</a:t>
            </a:r>
            <a:r>
              <a:rPr lang="it-IT" i="1" dirty="0" smtClean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su FR per displasia dell’anca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1800" y="3124200"/>
            <a:ext cx="2105000" cy="21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85"/>
          <p:cNvGraphicFramePr>
            <a:graphicFrameLocks noGrp="1"/>
          </p:cNvGraphicFramePr>
          <p:nvPr/>
        </p:nvGraphicFramePr>
        <p:xfrm>
          <a:off x="611559" y="908720"/>
          <a:ext cx="8064895" cy="5159440"/>
        </p:xfrm>
        <a:graphic>
          <a:graphicData uri="http://schemas.openxmlformats.org/drawingml/2006/table">
            <a:tbl>
              <a:tblPr/>
              <a:tblGrid>
                <a:gridCol w="1464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7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0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    </a:t>
                      </a:r>
                      <a:r>
                        <a:rPr kumimoji="0" lang="it-IT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hip</a:t>
                      </a:r>
                      <a:r>
                        <a:rPr kumimoji="0" lang="it-IT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it-IT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dysplasia</a:t>
                      </a:r>
                      <a:endParaRPr kumimoji="0" lang="it-IT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yes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no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tot</a:t>
                      </a: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954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</a:t>
                      </a:r>
                      <a:r>
                        <a:rPr kumimoji="0" lang="it-IT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Early</a:t>
                      </a:r>
                      <a:r>
                        <a:rPr kumimoji="0" lang="it-IT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it-IT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neutering</a:t>
                      </a:r>
                      <a:endParaRPr kumimoji="0" lang="it-IT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yes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185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832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r>
                        <a:rPr kumimoji="0" lang="it-IT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no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285</a:t>
                      </a:r>
                      <a:endParaRPr kumimoji="0" lang="it-IT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6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30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470          500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1061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Prevalenza </a:t>
                      </a:r>
                      <a:r>
                        <a:rPr kumimoji="0" lang="it-IT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hd</a:t>
                      </a:r>
                      <a:r>
                        <a:rPr kumimoji="0" lang="it-IT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sterilizzati  = 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15/200 = 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0,075 </a:t>
                      </a:r>
                      <a:endParaRPr kumimoji="0" lang="it-IT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Prevalenza </a:t>
                      </a:r>
                      <a:r>
                        <a:rPr kumimoji="0" lang="it-IT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hd</a:t>
                      </a:r>
                      <a:r>
                        <a:rPr kumimoji="0" lang="it-IT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non sterilizzati = 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15/300 = 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0,05</a:t>
                      </a: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it-IT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 Box 49"/>
          <p:cNvSpPr txBox="1">
            <a:spLocks noChangeArrowheads="1"/>
          </p:cNvSpPr>
          <p:nvPr/>
        </p:nvSpPr>
        <p:spPr bwMode="auto">
          <a:xfrm>
            <a:off x="611560" y="0"/>
            <a:ext cx="74187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/>
              <a:t>Studio di prevalenza (</a:t>
            </a:r>
            <a:r>
              <a:rPr lang="it-IT" i="1" dirty="0" err="1"/>
              <a:t>cross-sectional</a:t>
            </a:r>
            <a:r>
              <a:rPr lang="it-IT" dirty="0"/>
              <a:t>), </a:t>
            </a:r>
            <a:r>
              <a:rPr lang="it-IT" dirty="0" smtClean="0"/>
              <a:t>su associazione fra sterilizzazione e displasia dell’anca</a:t>
            </a:r>
            <a:r>
              <a:rPr lang="it-IT" i="1" dirty="0" smtClean="0"/>
              <a:t> </a:t>
            </a:r>
            <a:r>
              <a:rPr lang="it-IT" dirty="0" smtClean="0"/>
              <a:t>(</a:t>
            </a:r>
            <a:r>
              <a:rPr lang="it-IT" dirty="0" err="1" smtClean="0"/>
              <a:t>hd</a:t>
            </a:r>
            <a:r>
              <a:rPr lang="it-IT" dirty="0" smtClean="0"/>
              <a:t>) (dati immaginari) </a:t>
            </a:r>
            <a:endParaRPr lang="it-IT" dirty="0"/>
          </a:p>
        </p:txBody>
      </p:sp>
      <p:graphicFrame>
        <p:nvGraphicFramePr>
          <p:cNvPr id="5" name="Object 51"/>
          <p:cNvGraphicFramePr>
            <a:graphicFrameLocks noChangeAspect="1"/>
          </p:cNvGraphicFramePr>
          <p:nvPr/>
        </p:nvGraphicFramePr>
        <p:xfrm>
          <a:off x="814388" y="5229225"/>
          <a:ext cx="348297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144" name="Equation" r:id="rId5" imgW="1739880" imgH="393480" progId="Equation.3">
                  <p:embed/>
                </p:oleObj>
              </mc:Choice>
              <mc:Fallback>
                <p:oleObj name="Equation" r:id="rId5" imgW="1739880" imgH="393480" progId="Equation.3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88" y="5229225"/>
                        <a:ext cx="3482975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747" name="Object 51"/>
          <p:cNvGraphicFramePr>
            <a:graphicFrameLocks noChangeAspect="1"/>
          </p:cNvGraphicFramePr>
          <p:nvPr/>
        </p:nvGraphicFramePr>
        <p:xfrm>
          <a:off x="4644008" y="5229200"/>
          <a:ext cx="371157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145" name="Equation" r:id="rId7" imgW="1854000" imgH="393480" progId="Equation.3">
                  <p:embed/>
                </p:oleObj>
              </mc:Choice>
              <mc:Fallback>
                <p:oleObj name="Equation" r:id="rId7" imgW="185400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5229200"/>
                        <a:ext cx="3711575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9592" y="1052736"/>
            <a:ext cx="1584176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4544144" cy="457200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Epidemiologia, medicina preventiva e sanità pubblica veterinaria A. Mannelli </a:t>
            </a:r>
            <a:endParaRPr lang="it-IT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sz="4000" kern="0" smtClean="0"/>
              <a:t>Studi epidemiologici fondamentali</a:t>
            </a:r>
            <a:endParaRPr lang="it-IT" sz="4000" kern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83568" y="1700808"/>
            <a:ext cx="77724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it-IT" sz="2800" kern="0" dirty="0" smtClean="0">
                <a:solidFill>
                  <a:schemeClr val="bg2"/>
                </a:solidFill>
              </a:rPr>
              <a:t>Distinti in base a</a:t>
            </a:r>
          </a:p>
          <a:p>
            <a:pPr lvl="1" eaLnBrk="1" hangingPunct="1"/>
            <a:r>
              <a:rPr lang="it-IT" sz="2000" kern="0" dirty="0" smtClean="0">
                <a:solidFill>
                  <a:schemeClr val="bg2"/>
                </a:solidFill>
              </a:rPr>
              <a:t>Presenza o meno di un confronto fra gruppi di unità di studio diversi per esposizione a FR  </a:t>
            </a:r>
          </a:p>
          <a:p>
            <a:pPr lvl="1" eaLnBrk="1" hangingPunct="1"/>
            <a:r>
              <a:rPr lang="it-IT" sz="2000" kern="0" dirty="0" smtClean="0">
                <a:solidFill>
                  <a:schemeClr val="bg2"/>
                </a:solidFill>
              </a:rPr>
              <a:t>criteri di selezione delle unità di studio</a:t>
            </a:r>
          </a:p>
          <a:p>
            <a:pPr lvl="1" eaLnBrk="1" hangingPunct="1"/>
            <a:r>
              <a:rPr lang="it-IT" sz="2000" kern="0" dirty="0" smtClean="0">
                <a:solidFill>
                  <a:schemeClr val="bg2"/>
                </a:solidFill>
              </a:rPr>
              <a:t>componente temporale</a:t>
            </a:r>
          </a:p>
          <a:p>
            <a:pPr eaLnBrk="1" hangingPunct="1"/>
            <a:r>
              <a:rPr lang="it-IT" sz="2400" kern="0" dirty="0" smtClean="0">
                <a:solidFill>
                  <a:schemeClr val="bg2"/>
                </a:solidFill>
              </a:rPr>
              <a:t>Senza confronto fra gruppi </a:t>
            </a:r>
          </a:p>
          <a:p>
            <a:pPr lvl="1" eaLnBrk="1" hangingPunct="1"/>
            <a:r>
              <a:rPr lang="it-IT" sz="2000" b="1" i="1" kern="0" dirty="0" smtClean="0">
                <a:solidFill>
                  <a:schemeClr val="bg2"/>
                </a:solidFill>
              </a:rPr>
              <a:t>Case report</a:t>
            </a:r>
            <a:r>
              <a:rPr lang="it-IT" sz="2000" b="1" kern="0" dirty="0" smtClean="0">
                <a:solidFill>
                  <a:schemeClr val="bg2"/>
                </a:solidFill>
              </a:rPr>
              <a:t>, </a:t>
            </a:r>
            <a:r>
              <a:rPr lang="it-IT" sz="2000" b="1" i="1" kern="0" dirty="0" smtClean="0">
                <a:solidFill>
                  <a:schemeClr val="bg2"/>
                </a:solidFill>
              </a:rPr>
              <a:t>case </a:t>
            </a:r>
            <a:r>
              <a:rPr lang="it-IT" sz="2000" b="1" i="1" kern="0" dirty="0" err="1" smtClean="0">
                <a:solidFill>
                  <a:schemeClr val="bg2"/>
                </a:solidFill>
              </a:rPr>
              <a:t>series</a:t>
            </a:r>
            <a:endParaRPr lang="it-IT" sz="2000" b="1" i="1" kern="0" dirty="0" smtClean="0">
              <a:solidFill>
                <a:schemeClr val="bg2"/>
              </a:solidFill>
            </a:endParaRPr>
          </a:p>
          <a:p>
            <a:pPr eaLnBrk="1" hangingPunct="1"/>
            <a:r>
              <a:rPr lang="it-IT" sz="2400" kern="0" dirty="0" smtClean="0">
                <a:solidFill>
                  <a:schemeClr val="bg2"/>
                </a:solidFill>
              </a:rPr>
              <a:t>Basati su confronto fra gruppi</a:t>
            </a:r>
          </a:p>
          <a:p>
            <a:pPr lvl="1" eaLnBrk="1" hangingPunct="1"/>
            <a:r>
              <a:rPr lang="it-IT" b="1" kern="0" dirty="0" smtClean="0"/>
              <a:t>Studi di coorte</a:t>
            </a:r>
          </a:p>
          <a:p>
            <a:pPr lvl="1" eaLnBrk="1" hangingPunct="1"/>
            <a:r>
              <a:rPr lang="it-IT" sz="2000" b="1" kern="0" dirty="0" smtClean="0">
                <a:solidFill>
                  <a:schemeClr val="bg2"/>
                </a:solidFill>
              </a:rPr>
              <a:t>Caso – controllo</a:t>
            </a:r>
          </a:p>
          <a:p>
            <a:pPr lvl="1" eaLnBrk="1" hangingPunct="1"/>
            <a:r>
              <a:rPr lang="it-IT" sz="2000" b="1" i="1" kern="0" dirty="0" smtClean="0">
                <a:solidFill>
                  <a:schemeClr val="bg2"/>
                </a:solidFill>
              </a:rPr>
              <a:t>Cross – </a:t>
            </a:r>
            <a:r>
              <a:rPr lang="it-IT" sz="2000" b="1" i="1" kern="0" dirty="0" err="1" smtClean="0">
                <a:solidFill>
                  <a:schemeClr val="bg2"/>
                </a:solidFill>
              </a:rPr>
              <a:t>sectional</a:t>
            </a:r>
            <a:r>
              <a:rPr lang="it-IT" sz="2000" b="1" kern="0" dirty="0" smtClean="0">
                <a:solidFill>
                  <a:schemeClr val="bg2"/>
                </a:solidFill>
              </a:rPr>
              <a:t> </a:t>
            </a:r>
            <a:endParaRPr lang="it-IT" sz="2000" b="1" kern="0" dirty="0" smtClean="0">
              <a:solidFill>
                <a:schemeClr val="bg2"/>
              </a:solidFill>
            </a:endParaRPr>
          </a:p>
        </p:txBody>
      </p:sp>
      <p:pic>
        <p:nvPicPr>
          <p:cNvPr id="10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0152" y="3184331"/>
            <a:ext cx="1833736" cy="183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2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smtClean="0"/>
              <a:t>Utilizzo degli studi di prevalenza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dirty="0" smtClean="0"/>
              <a:t>Molto frequenti in veterinaria</a:t>
            </a:r>
          </a:p>
          <a:p>
            <a:pPr eaLnBrk="1" hangingPunct="1"/>
            <a:r>
              <a:rPr lang="it-IT" dirty="0" smtClean="0"/>
              <a:t>Indagini sierologiche, lesioni o contaminazioni al macello</a:t>
            </a:r>
          </a:p>
          <a:p>
            <a:pPr eaLnBrk="1" hangingPunct="1"/>
            <a:r>
              <a:rPr lang="it-IT" dirty="0" smtClean="0"/>
              <a:t>Effetto della durata della malattia sulla prevalenza </a:t>
            </a:r>
          </a:p>
          <a:p>
            <a:pPr eaLnBrk="1" hangingPunct="1"/>
            <a:r>
              <a:rPr lang="it-IT" dirty="0" smtClean="0"/>
              <a:t>Difficile stabilire sequenza temporale</a:t>
            </a:r>
          </a:p>
          <a:p>
            <a:pPr eaLnBrk="1" hangingPunct="1"/>
            <a:r>
              <a:rPr lang="it-IT" dirty="0" smtClean="0"/>
              <a:t>Spesso su dati raccolti per altre ragioni</a:t>
            </a:r>
          </a:p>
          <a:p>
            <a:pPr lvl="1" eaLnBrk="1" hangingPunct="1"/>
            <a:r>
              <a:rPr lang="it-IT" dirty="0" smtClean="0"/>
              <a:t>Problema rappresentatività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372200" y="104001"/>
            <a:ext cx="223224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200" dirty="0" smtClean="0"/>
              <a:t>10</a:t>
            </a:r>
            <a:r>
              <a:rPr lang="it-IT" sz="1200" dirty="0" smtClean="0"/>
              <a:t> </a:t>
            </a:r>
            <a:r>
              <a:rPr lang="it-IT" sz="1200" dirty="0" smtClean="0"/>
              <a:t>marzo </a:t>
            </a:r>
            <a:r>
              <a:rPr lang="it-IT" sz="1200" dirty="0" smtClean="0"/>
              <a:t>2020 </a:t>
            </a:r>
            <a:r>
              <a:rPr lang="it-IT" sz="1200" dirty="0" smtClean="0"/>
              <a:t>fine </a:t>
            </a:r>
            <a:r>
              <a:rPr lang="it-IT" sz="1200" dirty="0" smtClean="0"/>
              <a:t>parte 2 fattori di rischio</a:t>
            </a:r>
            <a:endParaRPr lang="it-IT" sz="1200" dirty="0"/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0232" y="1562100"/>
            <a:ext cx="1853322" cy="1853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95887"/>
            <a:ext cx="7772400" cy="1143000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it-IT" sz="3600" dirty="0" smtClean="0"/>
              <a:t>Studio di </a:t>
            </a:r>
            <a:r>
              <a:rPr lang="it-IT" sz="3600" dirty="0" smtClean="0"/>
              <a:t>coorte </a:t>
            </a:r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1800" dirty="0" smtClean="0"/>
              <a:t>(</a:t>
            </a:r>
            <a:r>
              <a:rPr lang="it-IT" sz="1800" b="1" dirty="0" smtClean="0"/>
              <a:t>coorte</a:t>
            </a:r>
            <a:r>
              <a:rPr lang="it-IT" sz="1800" dirty="0" smtClean="0"/>
              <a:t> = gruppo di individui con caratteristiche simili che si seguono nel tempo) </a:t>
            </a:r>
            <a:endParaRPr lang="it-IT" sz="1800" dirty="0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412776"/>
            <a:ext cx="7918450" cy="4114800"/>
          </a:xfrm>
        </p:spPr>
        <p:txBody>
          <a:bodyPr/>
          <a:lstStyle/>
          <a:p>
            <a:pPr eaLnBrk="1" hangingPunct="1"/>
            <a:r>
              <a:rPr lang="it-IT" sz="2800" dirty="0" smtClean="0"/>
              <a:t>Obiettivo teorico</a:t>
            </a:r>
          </a:p>
          <a:p>
            <a:pPr lvl="2" eaLnBrk="1" hangingPunct="1"/>
            <a:r>
              <a:rPr lang="it-IT" sz="1800" i="1" dirty="0" smtClean="0"/>
              <a:t>Confrontare il rischio di malattia </a:t>
            </a:r>
            <a:r>
              <a:rPr lang="it-IT" sz="1800" b="1" i="1" dirty="0" smtClean="0"/>
              <a:t>negli stessi individui</a:t>
            </a:r>
            <a:r>
              <a:rPr lang="it-IT" sz="1800" i="1" dirty="0" smtClean="0"/>
              <a:t>, se fossero esposti o non esposti ad un fattore di </a:t>
            </a:r>
            <a:r>
              <a:rPr lang="it-IT" sz="1800" i="1" dirty="0" smtClean="0"/>
              <a:t>rischio (FR)</a:t>
            </a:r>
          </a:p>
          <a:p>
            <a:pPr lvl="2" eaLnBrk="1" hangingPunct="1"/>
            <a:r>
              <a:rPr lang="it-IT" sz="1800" i="1" dirty="0" smtClean="0"/>
              <a:t>Oppure, data una certa incidenza di malattia in un gruppo di soggetti esposti ad un fattore di rischio (per esempio, gatti alimentati solo con alimenti secchi), sapere quale sarebbe stata l’incidenza </a:t>
            </a:r>
            <a:r>
              <a:rPr lang="it-IT" sz="1800" b="1" i="1" dirty="0" smtClean="0"/>
              <a:t>nello stesso gruppo </a:t>
            </a:r>
            <a:r>
              <a:rPr lang="it-IT" sz="1800" i="1" dirty="0" smtClean="0"/>
              <a:t>se fosse stato alimentato con alimenti diversi</a:t>
            </a:r>
            <a:endParaRPr lang="it-IT" sz="1800" i="1" dirty="0" smtClean="0"/>
          </a:p>
          <a:p>
            <a:pPr lvl="2" eaLnBrk="1" hangingPunct="1"/>
            <a:r>
              <a:rPr lang="it-IT" sz="2000" b="1" i="1" dirty="0" smtClean="0"/>
              <a:t>In pratica</a:t>
            </a:r>
            <a:r>
              <a:rPr lang="it-IT" sz="2000" i="1" dirty="0" smtClean="0"/>
              <a:t>, si confronta </a:t>
            </a:r>
            <a:r>
              <a:rPr lang="it-IT" sz="2000" i="1" dirty="0" smtClean="0"/>
              <a:t>l’incidenza  </a:t>
            </a:r>
            <a:r>
              <a:rPr lang="it-IT" sz="2000" i="1" dirty="0" smtClean="0"/>
              <a:t>in individui diversi, esposti e non </a:t>
            </a:r>
          </a:p>
          <a:p>
            <a:pPr eaLnBrk="1" hangingPunct="1"/>
            <a:r>
              <a:rPr lang="it-IT" sz="2800" b="1" u="sng" dirty="0" smtClean="0"/>
              <a:t>Criteri di selezione </a:t>
            </a:r>
          </a:p>
          <a:p>
            <a:pPr lvl="2" eaLnBrk="1" hangingPunct="1"/>
            <a:r>
              <a:rPr lang="it-IT" sz="2000" dirty="0" smtClean="0"/>
              <a:t>Selezione di soggetti </a:t>
            </a:r>
            <a:r>
              <a:rPr lang="it-IT" sz="2000" b="1" dirty="0" smtClean="0"/>
              <a:t>sani</a:t>
            </a:r>
            <a:r>
              <a:rPr lang="it-IT" sz="2000" dirty="0" smtClean="0"/>
              <a:t> e divisi in </a:t>
            </a:r>
            <a:r>
              <a:rPr lang="it-IT" sz="2000" b="1" dirty="0" smtClean="0"/>
              <a:t>esposti e non esposti </a:t>
            </a:r>
            <a:r>
              <a:rPr lang="it-IT" sz="2000" dirty="0" smtClean="0"/>
              <a:t>al FR</a:t>
            </a:r>
          </a:p>
          <a:p>
            <a:pPr eaLnBrk="1" hangingPunct="1"/>
            <a:r>
              <a:rPr lang="it-IT" sz="2800" dirty="0" smtClean="0"/>
              <a:t>Componente temporale</a:t>
            </a:r>
          </a:p>
          <a:p>
            <a:pPr lvl="2" eaLnBrk="1" hangingPunct="1"/>
            <a:r>
              <a:rPr lang="it-IT" sz="2000" b="1" dirty="0" smtClean="0"/>
              <a:t>Seguiti nel tempo </a:t>
            </a:r>
            <a:r>
              <a:rPr lang="it-IT" sz="2000" dirty="0" smtClean="0"/>
              <a:t>e registrazione dei casi di malattia </a:t>
            </a:r>
            <a:r>
              <a:rPr lang="it-IT" sz="2000" dirty="0" smtClean="0"/>
              <a:t>per </a:t>
            </a:r>
            <a:r>
              <a:rPr lang="it-IT" sz="2000" b="1" dirty="0" smtClean="0"/>
              <a:t>calcolo dell’incidenza, negli esposti e nei non esposti al FR </a:t>
            </a:r>
            <a:endParaRPr lang="it-IT" sz="2000" b="1" dirty="0" smtClean="0"/>
          </a:p>
          <a:p>
            <a:pPr lvl="1" eaLnBrk="1" hangingPunct="1">
              <a:buFontTx/>
              <a:buNone/>
            </a:pPr>
            <a:r>
              <a:rPr lang="it-IT" sz="2400" dirty="0" smtClean="0"/>
              <a:t>        </a:t>
            </a:r>
            <a:endParaRPr lang="it-IT" sz="2400" dirty="0" smtClean="0"/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3056" y="1339713"/>
            <a:ext cx="1600944" cy="1600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sz="2800" dirty="0"/>
              <a:t>Misura della forza </a:t>
            </a:r>
            <a:r>
              <a:rPr lang="it-IT" sz="2800" dirty="0" smtClean="0"/>
              <a:t>dell’associazione fra Fattore di Rischio e malattia negli studi di coorte </a:t>
            </a:r>
            <a:r>
              <a:rPr lang="it-IT" sz="2800" dirty="0"/>
              <a:t/>
            </a:r>
            <a:br>
              <a:rPr lang="it-IT" sz="2800" dirty="0"/>
            </a:br>
            <a:endParaRPr lang="en-GB" sz="2800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800" dirty="0"/>
              <a:t>Calcolo incidenza in esposti e non esposti al FR</a:t>
            </a:r>
          </a:p>
          <a:p>
            <a:r>
              <a:rPr lang="it-IT" sz="2800" dirty="0"/>
              <a:t>Ottengo il </a:t>
            </a:r>
            <a:r>
              <a:rPr lang="it-IT" sz="2800" b="1" dirty="0"/>
              <a:t>rischio relativo </a:t>
            </a:r>
            <a:r>
              <a:rPr lang="it-IT" sz="2800" dirty="0"/>
              <a:t>(RR) come </a:t>
            </a:r>
            <a:r>
              <a:rPr lang="it-IT" sz="2800" b="1" dirty="0"/>
              <a:t>rapporto</a:t>
            </a:r>
            <a:r>
              <a:rPr lang="it-IT" sz="2800" dirty="0"/>
              <a:t> </a:t>
            </a:r>
            <a:r>
              <a:rPr lang="it-IT" sz="2800" b="1" dirty="0"/>
              <a:t>fra </a:t>
            </a:r>
            <a:r>
              <a:rPr lang="it-IT" sz="2800" b="1" dirty="0" smtClean="0"/>
              <a:t>le incidenze</a:t>
            </a:r>
            <a:r>
              <a:rPr lang="it-IT" sz="2800" dirty="0" smtClean="0"/>
              <a:t>, </a:t>
            </a:r>
            <a:r>
              <a:rPr lang="it-IT" sz="2800" dirty="0"/>
              <a:t>negli esposti e l’incidenza nei non esposti </a:t>
            </a:r>
          </a:p>
          <a:p>
            <a:r>
              <a:rPr lang="it-IT" sz="2800" dirty="0"/>
              <a:t>RR dice QUANTE VOLTE è il rischio negli esposti relativamente ai non esposti </a:t>
            </a:r>
          </a:p>
          <a:p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403648" y="6096000"/>
            <a:ext cx="6336704" cy="457200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Epidemiologia, medicina preventiva e sanità pubblica veterinaria A. Mannelli </a:t>
            </a:r>
            <a:endParaRPr lang="it-IT" dirty="0"/>
          </a:p>
        </p:txBody>
      </p:sp>
      <p:pic>
        <p:nvPicPr>
          <p:cNvPr id="9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2337" y="861267"/>
            <a:ext cx="1782666" cy="178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3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531" name="Group 171"/>
          <p:cNvGraphicFramePr>
            <a:graphicFrameLocks noGrp="1"/>
          </p:cNvGraphicFramePr>
          <p:nvPr/>
        </p:nvGraphicFramePr>
        <p:xfrm>
          <a:off x="381000" y="838200"/>
          <a:ext cx="8367713" cy="5143500"/>
        </p:xfrm>
        <a:graphic>
          <a:graphicData uri="http://schemas.openxmlformats.org/drawingml/2006/table">
            <a:tbl>
              <a:tblPr/>
              <a:tblGrid>
                <a:gridCol w="1519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92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95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27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                   PSA</a:t>
                      </a:r>
                      <a:endParaRPr kumimoji="0" lang="it-IT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+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–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tot</a:t>
                      </a: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Tipo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Brado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360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1240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Semi</a:t>
                      </a: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1504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456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2744         3200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770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IC</a:t>
                      </a:r>
                      <a:r>
                        <a:rPr kumimoji="0" lang="it-IT" sz="2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</a:t>
                      </a: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= 360/1600 = </a:t>
                      </a: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omic Sans MS" pitchFamily="66" charset="0"/>
                        </a:rPr>
                        <a:t>0,225</a:t>
                      </a: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;     IC</a:t>
                      </a:r>
                      <a:r>
                        <a:rPr kumimoji="0" lang="it-IT" sz="2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semib</a:t>
                      </a: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= 96/1600 = </a:t>
                      </a: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omic Sans MS" pitchFamily="66" charset="0"/>
                        </a:rPr>
                        <a:t>0,03</a:t>
                      </a: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540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89" name="Text Box 143"/>
          <p:cNvSpPr txBox="1">
            <a:spLocks noChangeArrowheads="1"/>
          </p:cNvSpPr>
          <p:nvPr/>
        </p:nvSpPr>
        <p:spPr bwMode="auto">
          <a:xfrm>
            <a:off x="684213" y="228600"/>
            <a:ext cx="7704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Studio di coorte: Analisi con tabella di contingenza 2 x 2</a:t>
            </a:r>
          </a:p>
        </p:txBody>
      </p:sp>
      <p:graphicFrame>
        <p:nvGraphicFramePr>
          <p:cNvPr id="2050" name="Object 157"/>
          <p:cNvGraphicFramePr>
            <a:graphicFrameLocks noChangeAspect="1"/>
          </p:cNvGraphicFramePr>
          <p:nvPr/>
        </p:nvGraphicFramePr>
        <p:xfrm>
          <a:off x="663575" y="4800600"/>
          <a:ext cx="7305675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" name="Equation" r:id="rId5" imgW="2603160" imgH="431640" progId="Equation.3">
                  <p:embed/>
                </p:oleObj>
              </mc:Choice>
              <mc:Fallback>
                <p:oleObj name="Equation" r:id="rId5" imgW="2603160" imgH="431640" progId="Equation.3">
                  <p:embed/>
                  <p:pic>
                    <p:nvPicPr>
                      <p:cNvPr id="0" name="Object 1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575" y="4800600"/>
                        <a:ext cx="7305675" cy="1214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103984" cy="457200"/>
          </a:xfrm>
          <a:noFill/>
        </p:spPr>
        <p:txBody>
          <a:bodyPr/>
          <a:lstStyle/>
          <a:p>
            <a:r>
              <a:rPr lang="it-IT" dirty="0" smtClean="0"/>
              <a:t>Epidemiologia, medicina preventiva e sanità pubblica veterinaria A. Mannelli </a:t>
            </a: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0978" y="980728"/>
            <a:ext cx="1584176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608040" cy="457200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Epidemiologia, medicina preventiva e sanità pubblica veterinaria A. Mannelli </a:t>
            </a:r>
            <a:endParaRPr lang="it-IT" dirty="0"/>
          </a:p>
        </p:txBody>
      </p:sp>
      <p:graphicFrame>
        <p:nvGraphicFramePr>
          <p:cNvPr id="3" name="Group 171"/>
          <p:cNvGraphicFramePr>
            <a:graphicFrameLocks noGrp="1"/>
          </p:cNvGraphicFramePr>
          <p:nvPr/>
        </p:nvGraphicFramePr>
        <p:xfrm>
          <a:off x="533401" y="1245314"/>
          <a:ext cx="8029585" cy="4435725"/>
        </p:xfrm>
        <a:graphic>
          <a:graphicData uri="http://schemas.openxmlformats.org/drawingml/2006/table">
            <a:tbl>
              <a:tblPr/>
              <a:tblGrid>
                <a:gridCol w="1439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5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4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87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21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95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F9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       </a:t>
                      </a:r>
                      <a:endParaRPr kumimoji="0" lang="it-I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F9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Insorgenza della malattia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Tempo a </a:t>
                      </a:r>
                      <a:r>
                        <a:rPr lang="en-GB" b="1" dirty="0" err="1" smtClean="0"/>
                        <a:t>rischio</a:t>
                      </a:r>
                      <a:endParaRPr lang="en-GB" b="1" dirty="0"/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Misura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di 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frequenza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53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Esposizione</a:t>
                      </a: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al </a:t>
                      </a: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fattore</a:t>
                      </a: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di </a:t>
                      </a: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rischio</a:t>
                      </a: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F92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r>
                        <a:rPr kumimoji="0" lang="it-IT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Cases </a:t>
                      </a:r>
                      <a:r>
                        <a:rPr kumimoji="0" lang="it-IT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of</a:t>
                      </a:r>
                      <a:r>
                        <a:rPr kumimoji="0" lang="it-IT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it-IT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hip</a:t>
                      </a:r>
                      <a:r>
                        <a:rPr kumimoji="0" lang="it-IT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displasia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it-IT" sz="20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Dog-years</a:t>
                      </a:r>
                      <a:endParaRPr kumimoji="0" lang="it-IT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it-IT" sz="20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Incidence</a:t>
                      </a:r>
                      <a:r>
                        <a:rPr kumimoji="0" lang="it-IT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density 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(ID)</a:t>
                      </a:r>
                      <a:endParaRPr kumimoji="0" 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5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Neutered</a:t>
                      </a:r>
                      <a:r>
                        <a:rPr kumimoji="0" lang="it-IT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F9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r>
                        <a:rPr kumimoji="0" lang="it-IT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F9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896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0.01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5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F9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r>
                        <a:rPr kumimoji="0" lang="it-IT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</a:t>
                      </a:r>
                      <a:endParaRPr kumimoji="0" lang="it-IT" sz="2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F9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1647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0.0061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3611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Stima della forza dell’effetto: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 Box 143"/>
          <p:cNvSpPr txBox="1">
            <a:spLocks noChangeArrowheads="1"/>
          </p:cNvSpPr>
          <p:nvPr/>
        </p:nvSpPr>
        <p:spPr bwMode="auto">
          <a:xfrm>
            <a:off x="827584" y="0"/>
            <a:ext cx="770413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dirty="0"/>
              <a:t>Studio di coorte: </a:t>
            </a:r>
            <a:r>
              <a:rPr lang="it-IT" sz="2000" dirty="0" smtClean="0"/>
              <a:t>stima di densità d’incidenza in esposti e in non esposti  </a:t>
            </a:r>
          </a:p>
          <a:p>
            <a:pPr>
              <a:spcBef>
                <a:spcPct val="50000"/>
              </a:spcBef>
            </a:pPr>
            <a:r>
              <a:rPr lang="it-IT" sz="2000" i="1" dirty="0" smtClean="0"/>
              <a:t>Effetto di sterilizzazione  su rischio di displasia dell’anca nel </a:t>
            </a:r>
            <a:r>
              <a:rPr lang="it-IT" sz="2000" i="1" dirty="0" err="1" smtClean="0"/>
              <a:t>golden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retriever</a:t>
            </a:r>
            <a:r>
              <a:rPr lang="it-IT" sz="2000" i="1" dirty="0" smtClean="0"/>
              <a:t> </a:t>
            </a:r>
            <a:endParaRPr lang="it-IT" sz="2000" i="1" dirty="0"/>
          </a:p>
        </p:txBody>
      </p:sp>
      <p:graphicFrame>
        <p:nvGraphicFramePr>
          <p:cNvPr id="5" name="Object 1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299248"/>
              </p:ext>
            </p:extLst>
          </p:nvPr>
        </p:nvGraphicFramePr>
        <p:xfrm>
          <a:off x="766763" y="4437063"/>
          <a:ext cx="7537450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553" name="Equazione" r:id="rId5" imgW="2933640" imgH="457200" progId="Equation.3">
                  <p:embed/>
                </p:oleObj>
              </mc:Choice>
              <mc:Fallback>
                <p:oleObj name="Equazione" r:id="rId5" imgW="2933640" imgH="457200" progId="Equation.3">
                  <p:embed/>
                  <p:pic>
                    <p:nvPicPr>
                      <p:cNvPr id="0" name="Object 1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3" y="4437063"/>
                        <a:ext cx="7537450" cy="1177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5245" y="908720"/>
            <a:ext cx="1672952" cy="1672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175992" cy="457200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Epidemiologia, medicina preventiva e sanità pubblica veterinaria A. Mannelli </a:t>
            </a:r>
            <a:endParaRPr lang="it-IT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11560" y="1412776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Rapporto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fra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le 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incidenze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(cumulative 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oppure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densità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d’incidenza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)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di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soggetti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esposti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e non </a:t>
            </a:r>
            <a:r>
              <a:rPr kumimoji="0" lang="en-GB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esposti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ad un </a:t>
            </a:r>
            <a:r>
              <a:rPr kumimoji="0" lang="en-GB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fattore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di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rischio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(FR)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Ci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dice 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di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quante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volte 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il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rischio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negli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esposti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è 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più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grande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rispetto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(</a:t>
            </a:r>
            <a:r>
              <a:rPr kumimoji="0" lang="en-GB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relativamente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) </a:t>
            </a:r>
            <a:r>
              <a:rPr kumimoji="0" lang="en-GB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quello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nei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non </a:t>
            </a:r>
            <a:r>
              <a:rPr kumimoji="0" lang="en-GB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esposti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000" kern="0" baseline="0" dirty="0" err="1" smtClean="0">
                <a:latin typeface="Comic Sans MS" pitchFamily="66" charset="0"/>
              </a:rPr>
              <a:t>Può</a:t>
            </a:r>
            <a:r>
              <a:rPr lang="en-GB" sz="2000" kern="0" baseline="0" dirty="0" smtClean="0">
                <a:latin typeface="Comic Sans MS" pitchFamily="66" charset="0"/>
              </a:rPr>
              <a:t> </a:t>
            </a:r>
            <a:r>
              <a:rPr lang="en-GB" sz="2000" kern="0" baseline="0" dirty="0" err="1" smtClean="0">
                <a:latin typeface="Comic Sans MS" pitchFamily="66" charset="0"/>
              </a:rPr>
              <a:t>essere</a:t>
            </a:r>
            <a:r>
              <a:rPr lang="en-GB" sz="2000" kern="0" baseline="0" dirty="0" smtClean="0">
                <a:latin typeface="Comic Sans MS" pitchFamily="66" charset="0"/>
              </a:rPr>
              <a:t> </a:t>
            </a:r>
            <a:r>
              <a:rPr lang="en-GB" sz="2000" kern="0" baseline="0" dirty="0" err="1" smtClean="0">
                <a:latin typeface="Comic Sans MS" pitchFamily="66" charset="0"/>
              </a:rPr>
              <a:t>interpretato</a:t>
            </a:r>
            <a:r>
              <a:rPr lang="en-GB" sz="2000" kern="0" baseline="0" dirty="0" smtClean="0">
                <a:latin typeface="Comic Sans MS" pitchFamily="66" charset="0"/>
              </a:rPr>
              <a:t> come </a:t>
            </a:r>
            <a:r>
              <a:rPr lang="en-GB" sz="2000" kern="0" baseline="0" dirty="0" err="1" smtClean="0">
                <a:latin typeface="Comic Sans MS" pitchFamily="66" charset="0"/>
              </a:rPr>
              <a:t>l’aumento</a:t>
            </a:r>
            <a:r>
              <a:rPr lang="en-GB" sz="2000" kern="0" baseline="0" dirty="0" smtClean="0">
                <a:latin typeface="Comic Sans MS" pitchFamily="66" charset="0"/>
              </a:rPr>
              <a:t> (</a:t>
            </a:r>
            <a:r>
              <a:rPr lang="en-GB" sz="2000" kern="0" baseline="0" dirty="0" err="1" smtClean="0">
                <a:latin typeface="Comic Sans MS" pitchFamily="66" charset="0"/>
              </a:rPr>
              <a:t>moltiplicativo</a:t>
            </a:r>
            <a:r>
              <a:rPr lang="en-GB" sz="2000" kern="0" baseline="0" dirty="0" smtClean="0">
                <a:latin typeface="Comic Sans MS" pitchFamily="66" charset="0"/>
              </a:rPr>
              <a:t>) del </a:t>
            </a:r>
            <a:r>
              <a:rPr lang="en-GB" sz="2000" kern="0" baseline="0" dirty="0" err="1" smtClean="0">
                <a:latin typeface="Comic Sans MS" pitchFamily="66" charset="0"/>
              </a:rPr>
              <a:t>rischio</a:t>
            </a:r>
            <a:r>
              <a:rPr lang="en-GB" sz="2000" kern="0" baseline="0" dirty="0" smtClean="0">
                <a:latin typeface="Comic Sans MS" pitchFamily="66" charset="0"/>
              </a:rPr>
              <a:t> a </a:t>
            </a:r>
            <a:r>
              <a:rPr lang="en-GB" sz="2000" kern="0" baseline="0" dirty="0" err="1" smtClean="0">
                <a:latin typeface="Comic Sans MS" pitchFamily="66" charset="0"/>
              </a:rPr>
              <a:t>seguito</a:t>
            </a:r>
            <a:r>
              <a:rPr lang="en-GB" sz="2000" kern="0" baseline="0" dirty="0" smtClean="0">
                <a:latin typeface="Comic Sans MS" pitchFamily="66" charset="0"/>
              </a:rPr>
              <a:t> </a:t>
            </a:r>
            <a:r>
              <a:rPr lang="en-GB" sz="2000" kern="0" baseline="0" dirty="0" err="1" smtClean="0">
                <a:latin typeface="Comic Sans MS" pitchFamily="66" charset="0"/>
              </a:rPr>
              <a:t>dell’esposizione</a:t>
            </a:r>
            <a:r>
              <a:rPr lang="en-GB" sz="2000" kern="0" dirty="0" smtClean="0">
                <a:latin typeface="Comic Sans MS" pitchFamily="66" charset="0"/>
              </a:rPr>
              <a:t> ad un </a:t>
            </a:r>
            <a:r>
              <a:rPr lang="en-GB" sz="2000" kern="0" dirty="0" err="1" smtClean="0">
                <a:latin typeface="Comic Sans MS" pitchFamily="66" charset="0"/>
              </a:rPr>
              <a:t>certo</a:t>
            </a:r>
            <a:r>
              <a:rPr lang="en-GB" sz="2000" kern="0" dirty="0" smtClean="0">
                <a:latin typeface="Comic Sans MS" pitchFamily="66" charset="0"/>
              </a:rPr>
              <a:t> FR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Se RR &gt; 1, </a:t>
            </a:r>
            <a:r>
              <a:rPr kumimoji="0" lang="en-GB" sz="2000" b="0" i="0" u="sng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associazione</a:t>
            </a:r>
            <a:r>
              <a:rPr kumimoji="0" lang="en-GB" sz="20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000" b="0" i="0" u="sng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positiva</a:t>
            </a:r>
            <a:r>
              <a:rPr kumimoji="0" lang="en-GB" sz="20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000" b="0" i="0" u="sng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fa</a:t>
            </a:r>
            <a:r>
              <a:rPr kumimoji="0" lang="en-GB" sz="20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FR e </a:t>
            </a:r>
            <a:r>
              <a:rPr kumimoji="0" lang="en-GB" sz="2000" b="0" i="0" u="sng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malattia</a:t>
            </a:r>
            <a:endParaRPr kumimoji="0" lang="en-GB" sz="2000" b="0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GB" sz="1800" kern="0" dirty="0" err="1" smtClean="0">
                <a:latin typeface="Comic Sans MS" pitchFamily="66" charset="0"/>
              </a:rPr>
              <a:t>i</a:t>
            </a:r>
            <a:r>
              <a:rPr lang="en-GB" sz="1800" kern="0" noProof="0" dirty="0" err="1" smtClean="0">
                <a:latin typeface="Comic Sans MS" pitchFamily="66" charset="0"/>
              </a:rPr>
              <a:t>ncidenza</a:t>
            </a:r>
            <a:r>
              <a:rPr lang="en-GB" sz="1800" kern="0" noProof="0" dirty="0" smtClean="0">
                <a:latin typeface="Comic Sans MS" pitchFamily="66" charset="0"/>
              </a:rPr>
              <a:t> </a:t>
            </a:r>
            <a:r>
              <a:rPr lang="en-GB" sz="1800" kern="0" noProof="0" dirty="0" err="1" smtClean="0">
                <a:latin typeface="Comic Sans MS" pitchFamily="66" charset="0"/>
              </a:rPr>
              <a:t>negli</a:t>
            </a:r>
            <a:r>
              <a:rPr lang="en-GB" sz="1800" kern="0" noProof="0" dirty="0" smtClean="0">
                <a:latin typeface="Comic Sans MS" pitchFamily="66" charset="0"/>
              </a:rPr>
              <a:t> </a:t>
            </a:r>
            <a:r>
              <a:rPr lang="en-GB" sz="1800" kern="0" noProof="0" dirty="0" err="1" smtClean="0">
                <a:latin typeface="Comic Sans MS" pitchFamily="66" charset="0"/>
              </a:rPr>
              <a:t>esposti</a:t>
            </a:r>
            <a:r>
              <a:rPr lang="en-GB" sz="1800" kern="0" noProof="0" dirty="0" smtClean="0">
                <a:latin typeface="Comic Sans MS" pitchFamily="66" charset="0"/>
              </a:rPr>
              <a:t> </a:t>
            </a:r>
            <a:r>
              <a:rPr lang="en-GB" sz="1800" b="1" kern="0" noProof="0" dirty="0" smtClean="0">
                <a:latin typeface="Comic Sans MS" pitchFamily="66" charset="0"/>
              </a:rPr>
              <a:t>&gt;</a:t>
            </a:r>
            <a:r>
              <a:rPr lang="en-GB" sz="1800" kern="0" noProof="0" dirty="0" smtClean="0">
                <a:latin typeface="Comic Sans MS" pitchFamily="66" charset="0"/>
              </a:rPr>
              <a:t> </a:t>
            </a:r>
            <a:r>
              <a:rPr lang="en-GB" sz="1800" kern="0" noProof="0" dirty="0" err="1" smtClean="0">
                <a:latin typeface="Comic Sans MS" pitchFamily="66" charset="0"/>
              </a:rPr>
              <a:t>incidenza</a:t>
            </a:r>
            <a:r>
              <a:rPr lang="en-GB" sz="1800" kern="0" noProof="0" dirty="0" smtClean="0">
                <a:latin typeface="Comic Sans MS" pitchFamily="66" charset="0"/>
              </a:rPr>
              <a:t> </a:t>
            </a:r>
            <a:r>
              <a:rPr lang="en-GB" sz="1800" kern="0" noProof="0" dirty="0" err="1" smtClean="0">
                <a:latin typeface="Comic Sans MS" pitchFamily="66" charset="0"/>
              </a:rPr>
              <a:t>nei</a:t>
            </a:r>
            <a:r>
              <a:rPr lang="en-GB" sz="1800" kern="0" noProof="0" dirty="0" smtClean="0">
                <a:latin typeface="Comic Sans MS" pitchFamily="66" charset="0"/>
              </a:rPr>
              <a:t> </a:t>
            </a:r>
            <a:r>
              <a:rPr lang="en-GB" sz="1800" kern="0" noProof="0" dirty="0" smtClean="0">
                <a:latin typeface="Comic Sans MS" pitchFamily="66" charset="0"/>
              </a:rPr>
              <a:t>non </a:t>
            </a:r>
            <a:r>
              <a:rPr lang="en-GB" sz="1800" kern="0" noProof="0" dirty="0" err="1" smtClean="0">
                <a:latin typeface="Comic Sans MS" pitchFamily="66" charset="0"/>
              </a:rPr>
              <a:t>esposti</a:t>
            </a:r>
            <a:endParaRPr kumimoji="0" lang="en-GB" sz="1800" b="0" i="0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Se RR &lt; 1, </a:t>
            </a:r>
            <a:r>
              <a:rPr kumimoji="0" lang="en-GB" sz="2000" b="0" i="0" u="sng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associazione</a:t>
            </a:r>
            <a:r>
              <a:rPr kumimoji="0" lang="en-GB" sz="20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000" b="0" i="0" u="sng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negativa</a:t>
            </a:r>
            <a:endParaRPr kumimoji="0" lang="en-GB" sz="2000" b="0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GB" sz="1800" kern="0" dirty="0" err="1" smtClean="0">
                <a:latin typeface="Comic Sans MS" pitchFamily="66" charset="0"/>
              </a:rPr>
              <a:t>incidenza</a:t>
            </a:r>
            <a:r>
              <a:rPr lang="en-GB" sz="1800" kern="0" dirty="0" smtClean="0">
                <a:latin typeface="Comic Sans MS" pitchFamily="66" charset="0"/>
              </a:rPr>
              <a:t> </a:t>
            </a:r>
            <a:r>
              <a:rPr lang="en-GB" sz="1800" kern="0" dirty="0" err="1">
                <a:latin typeface="Comic Sans MS" pitchFamily="66" charset="0"/>
              </a:rPr>
              <a:t>negli</a:t>
            </a:r>
            <a:r>
              <a:rPr lang="en-GB" sz="1800" kern="0" dirty="0" smtClean="0">
                <a:latin typeface="Comic Sans MS" pitchFamily="66" charset="0"/>
              </a:rPr>
              <a:t> </a:t>
            </a:r>
            <a:r>
              <a:rPr lang="en-GB" sz="1800" kern="0" dirty="0" err="1" smtClean="0">
                <a:latin typeface="Comic Sans MS" pitchFamily="66" charset="0"/>
              </a:rPr>
              <a:t>esposti</a:t>
            </a:r>
            <a:r>
              <a:rPr lang="en-GB" sz="1800" kern="0" dirty="0" smtClean="0">
                <a:latin typeface="Comic Sans MS" pitchFamily="66" charset="0"/>
              </a:rPr>
              <a:t> </a:t>
            </a:r>
            <a:r>
              <a:rPr lang="en-GB" sz="1800" b="1" kern="0" dirty="0" smtClean="0">
                <a:latin typeface="Comic Sans MS" pitchFamily="66" charset="0"/>
              </a:rPr>
              <a:t>&lt; </a:t>
            </a:r>
            <a:r>
              <a:rPr lang="en-GB" sz="1800" kern="0" dirty="0" err="1" smtClean="0">
                <a:latin typeface="Comic Sans MS" pitchFamily="66" charset="0"/>
              </a:rPr>
              <a:t>incidenza</a:t>
            </a:r>
            <a:r>
              <a:rPr lang="en-GB" sz="1800" kern="0" dirty="0" smtClean="0">
                <a:latin typeface="Comic Sans MS" pitchFamily="66" charset="0"/>
              </a:rPr>
              <a:t> </a:t>
            </a:r>
            <a:r>
              <a:rPr lang="en-GB" sz="1800" kern="0" dirty="0" err="1">
                <a:latin typeface="Comic Sans MS" pitchFamily="66" charset="0"/>
              </a:rPr>
              <a:t>nei</a:t>
            </a:r>
            <a:r>
              <a:rPr lang="en-GB" sz="1800" kern="0" dirty="0" smtClean="0">
                <a:latin typeface="Comic Sans MS" pitchFamily="66" charset="0"/>
              </a:rPr>
              <a:t> </a:t>
            </a:r>
            <a:r>
              <a:rPr lang="en-GB" sz="1800" kern="0" dirty="0" smtClean="0">
                <a:latin typeface="Comic Sans MS" pitchFamily="66" charset="0"/>
              </a:rPr>
              <a:t>non </a:t>
            </a:r>
            <a:r>
              <a:rPr lang="en-GB" sz="1800" kern="0" dirty="0" err="1" smtClean="0">
                <a:latin typeface="Comic Sans MS" pitchFamily="66" charset="0"/>
              </a:rPr>
              <a:t>esposti</a:t>
            </a:r>
            <a:r>
              <a:rPr lang="en-GB" sz="1800" kern="0" dirty="0" smtClean="0">
                <a:latin typeface="Comic Sans MS" pitchFamily="66" charset="0"/>
              </a:rPr>
              <a:t> </a:t>
            </a:r>
            <a:endParaRPr kumimoji="0" lang="en-GB" sz="1800" b="0" i="0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Se RR = 1, </a:t>
            </a:r>
            <a:r>
              <a:rPr kumimoji="0" lang="en-GB" sz="2000" b="0" i="0" u="sng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nessuna</a:t>
            </a:r>
            <a:r>
              <a:rPr kumimoji="0" lang="en-GB" sz="20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000" b="0" i="0" u="sng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associazione</a:t>
            </a:r>
            <a:r>
              <a:rPr kumimoji="0" lang="en-GB" sz="20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000" b="0" i="0" u="sng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fra</a:t>
            </a:r>
            <a:r>
              <a:rPr kumimoji="0" lang="en-GB" sz="20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FR e </a:t>
            </a:r>
            <a:r>
              <a:rPr kumimoji="0" lang="en-GB" sz="2000" b="0" i="0" u="sng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malattia</a:t>
            </a:r>
            <a:endParaRPr kumimoji="0" lang="en-GB" sz="2000" b="0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GB" sz="1800" kern="0" dirty="0" err="1" smtClean="0">
                <a:latin typeface="Comic Sans MS" pitchFamily="66" charset="0"/>
              </a:rPr>
              <a:t>incidenza</a:t>
            </a:r>
            <a:r>
              <a:rPr lang="en-GB" sz="1800" kern="0" dirty="0" smtClean="0">
                <a:latin typeface="Comic Sans MS" pitchFamily="66" charset="0"/>
              </a:rPr>
              <a:t> </a:t>
            </a:r>
            <a:r>
              <a:rPr lang="en-GB" sz="1800" kern="0" dirty="0" err="1">
                <a:latin typeface="Comic Sans MS" pitchFamily="66" charset="0"/>
              </a:rPr>
              <a:t>negli</a:t>
            </a:r>
            <a:r>
              <a:rPr lang="en-GB" sz="1800" kern="0" dirty="0" smtClean="0">
                <a:latin typeface="Comic Sans MS" pitchFamily="66" charset="0"/>
              </a:rPr>
              <a:t> </a:t>
            </a:r>
            <a:r>
              <a:rPr lang="en-GB" sz="1800" kern="0" dirty="0" err="1" smtClean="0">
                <a:latin typeface="Comic Sans MS" pitchFamily="66" charset="0"/>
              </a:rPr>
              <a:t>esposti</a:t>
            </a:r>
            <a:r>
              <a:rPr lang="en-GB" sz="1800" kern="0" dirty="0" smtClean="0">
                <a:latin typeface="Comic Sans MS" pitchFamily="66" charset="0"/>
              </a:rPr>
              <a:t> </a:t>
            </a:r>
            <a:r>
              <a:rPr lang="en-GB" sz="1800" b="1" kern="0" dirty="0" smtClean="0">
                <a:latin typeface="Comic Sans MS" pitchFamily="66" charset="0"/>
              </a:rPr>
              <a:t>= </a:t>
            </a:r>
            <a:r>
              <a:rPr lang="en-GB" sz="1800" kern="0" dirty="0" err="1" smtClean="0">
                <a:latin typeface="Comic Sans MS" pitchFamily="66" charset="0"/>
              </a:rPr>
              <a:t>incidenza</a:t>
            </a:r>
            <a:r>
              <a:rPr lang="en-GB" sz="1800" kern="0" dirty="0" smtClean="0">
                <a:latin typeface="Comic Sans MS" pitchFamily="66" charset="0"/>
              </a:rPr>
              <a:t> </a:t>
            </a:r>
            <a:r>
              <a:rPr lang="en-GB" sz="1800" kern="0" dirty="0" err="1">
                <a:latin typeface="Comic Sans MS" pitchFamily="66" charset="0"/>
              </a:rPr>
              <a:t>nei</a:t>
            </a:r>
            <a:r>
              <a:rPr lang="en-GB" sz="1800" kern="0" dirty="0" smtClean="0">
                <a:latin typeface="Comic Sans MS" pitchFamily="66" charset="0"/>
              </a:rPr>
              <a:t> </a:t>
            </a:r>
            <a:r>
              <a:rPr lang="en-GB" sz="1800" kern="0" dirty="0" smtClean="0">
                <a:latin typeface="Comic Sans MS" pitchFamily="66" charset="0"/>
              </a:rPr>
              <a:t>non </a:t>
            </a:r>
            <a:r>
              <a:rPr lang="en-GB" sz="1800" kern="0" dirty="0" err="1" smtClean="0">
                <a:latin typeface="Comic Sans MS" pitchFamily="66" charset="0"/>
              </a:rPr>
              <a:t>esposti</a:t>
            </a:r>
            <a:endParaRPr kumimoji="0" lang="en-GB" sz="1800" b="0" i="0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79104" y="335558"/>
            <a:ext cx="785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Interpretazione: rischio relativo e rapporto fra DI </a:t>
            </a:r>
            <a:endParaRPr lang="it-IT" sz="2800" dirty="0"/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507154"/>
            <a:ext cx="1384920" cy="1384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Utilizzo degli studi di coorte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9992" y="16288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800" dirty="0" smtClean="0"/>
              <a:t>Vantaggi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b="1" dirty="0" smtClean="0"/>
              <a:t>Valutazione </a:t>
            </a:r>
            <a:r>
              <a:rPr lang="it-IT" sz="2000" b="1" dirty="0" smtClean="0"/>
              <a:t>e accertamento dell’esposizione </a:t>
            </a:r>
            <a:r>
              <a:rPr lang="it-IT" sz="2000" dirty="0" smtClean="0"/>
              <a:t>al FR da parte di chi conduce lo studio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dirty="0" smtClean="0"/>
              <a:t>Misura di incidenza e di   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b="1" dirty="0" smtClean="0">
                <a:sym typeface="Symbol" pitchFamily="18" charset="2"/>
              </a:rPr>
              <a:t>Rischio relativo</a:t>
            </a:r>
            <a:r>
              <a:rPr lang="it-IT" sz="2000" dirty="0" smtClean="0">
                <a:sym typeface="Symbol" pitchFamily="18" charset="2"/>
              </a:rPr>
              <a:t>: facile interpretazione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b="1" dirty="0" smtClean="0">
                <a:sym typeface="Symbol" pitchFamily="18" charset="2"/>
              </a:rPr>
              <a:t>Si stabilisce sequenza temporale fra azione FR e </a:t>
            </a:r>
            <a:r>
              <a:rPr lang="it-IT" sz="2000" b="1" dirty="0" smtClean="0">
                <a:sym typeface="Symbol" pitchFamily="18" charset="2"/>
              </a:rPr>
              <a:t>malattia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b="1" dirty="0" smtClean="0">
                <a:sym typeface="Symbol" pitchFamily="18" charset="2"/>
              </a:rPr>
              <a:t>Per questi motivi, i risultati degli studi di coorte sono considerati evidenze scientifiche «forti» </a:t>
            </a:r>
            <a:endParaRPr lang="it-IT" sz="2000" b="1" dirty="0" smtClean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it-IT" sz="2800" dirty="0" smtClean="0">
                <a:sym typeface="Symbol" pitchFamily="18" charset="2"/>
              </a:rPr>
              <a:t>Su dati registrati: “studi di c. storici”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dirty="0" smtClean="0">
                <a:sym typeface="Symbol" pitchFamily="18" charset="2"/>
              </a:rPr>
              <a:t>Esempio: focolai di PSA dal ’78 al 2000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dirty="0" smtClean="0">
                <a:sym typeface="Symbol" pitchFamily="18" charset="2"/>
              </a:rPr>
              <a:t>Condizione: FR permanente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 smtClean="0">
                <a:sym typeface="Symbol" pitchFamily="18" charset="2"/>
              </a:rPr>
              <a:t>Svantaggio: richiedono si seguire i gruppi nel tempo 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 smtClean="0">
                <a:sym typeface="Symbol" pitchFamily="18" charset="2"/>
              </a:rPr>
              <a:t>Malattie rare: richiedono tempi troppo lunghi</a:t>
            </a:r>
          </a:p>
        </p:txBody>
      </p:sp>
      <p:sp>
        <p:nvSpPr>
          <p:cNvPr id="28676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331640" y="6275927"/>
            <a:ext cx="6120680" cy="457200"/>
          </a:xfrm>
          <a:noFill/>
        </p:spPr>
        <p:txBody>
          <a:bodyPr/>
          <a:lstStyle/>
          <a:p>
            <a:r>
              <a:rPr lang="it-IT" dirty="0" smtClean="0"/>
              <a:t>Epidemiologia, medicina preventiva e sanità pubblica veterinaria A. Mannelli </a:t>
            </a: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204800"/>
            <a:ext cx="1794824" cy="1794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smtClean="0"/>
              <a:t>Studio caso-controllo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dirty="0" smtClean="0"/>
              <a:t>Selezione sulla base dell’evento</a:t>
            </a:r>
          </a:p>
          <a:p>
            <a:pPr eaLnBrk="1" hangingPunct="1"/>
            <a:r>
              <a:rPr lang="it-IT" dirty="0" smtClean="0"/>
              <a:t>Unità andate incontro a malattia, casi</a:t>
            </a:r>
          </a:p>
          <a:p>
            <a:pPr eaLnBrk="1" hangingPunct="1"/>
            <a:r>
              <a:rPr lang="it-IT" dirty="0" smtClean="0"/>
              <a:t>Unità “simili”, ma sane, controlli</a:t>
            </a:r>
          </a:p>
          <a:p>
            <a:pPr eaLnBrk="1" hangingPunct="1"/>
            <a:r>
              <a:rPr lang="it-IT" dirty="0" smtClean="0"/>
              <a:t>Confronto dell’esposizione ad uno o + FR in casi e </a:t>
            </a:r>
            <a:r>
              <a:rPr lang="it-IT" dirty="0" smtClean="0"/>
              <a:t>controlli</a:t>
            </a:r>
          </a:p>
          <a:p>
            <a:pPr eaLnBrk="1" hangingPunct="1"/>
            <a:r>
              <a:rPr lang="it-IT" dirty="0" smtClean="0"/>
              <a:t>Razionale: </a:t>
            </a:r>
            <a:r>
              <a:rPr lang="it-IT" sz="2000" dirty="0" smtClean="0"/>
              <a:t>se i casi (malati) erano stati esposti al FR in % maggiore rispetto ai controlli (sani) allora l’esposizione al FR aumenta il rischio di malattia </a:t>
            </a:r>
            <a:endParaRPr lang="it-IT" sz="2000" dirty="0" smtClean="0"/>
          </a:p>
        </p:txBody>
      </p:sp>
      <p:sp>
        <p:nvSpPr>
          <p:cNvPr id="29700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835696" y="6248400"/>
            <a:ext cx="6120680" cy="457200"/>
          </a:xfrm>
          <a:noFill/>
        </p:spPr>
        <p:txBody>
          <a:bodyPr/>
          <a:lstStyle/>
          <a:p>
            <a:r>
              <a:rPr lang="it-IT" dirty="0" smtClean="0"/>
              <a:t>Epidemiologia, medicina preventiva e sanità pubblica veterinaria A. Mannelli </a:t>
            </a: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754" y="190500"/>
            <a:ext cx="1562100" cy="156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1501</Words>
  <Application>Microsoft Office PowerPoint</Application>
  <PresentationFormat>Presentazione su schermo (4:3)</PresentationFormat>
  <Paragraphs>238</Paragraphs>
  <Slides>20</Slides>
  <Notes>0</Notes>
  <HiddenSlides>0</HiddenSlides>
  <MMClips>20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20</vt:i4>
      </vt:variant>
    </vt:vector>
  </HeadingPairs>
  <TitlesOfParts>
    <vt:vector size="28" baseType="lpstr">
      <vt:lpstr>Calibri</vt:lpstr>
      <vt:lpstr>Comic Sans MS</vt:lpstr>
      <vt:lpstr>Symbol</vt:lpstr>
      <vt:lpstr>Times New Roman</vt:lpstr>
      <vt:lpstr>Struttura predefinita</vt:lpstr>
      <vt:lpstr>Equation</vt:lpstr>
      <vt:lpstr>Equazione</vt:lpstr>
      <vt:lpstr>Microsoft Equation 3.0</vt:lpstr>
      <vt:lpstr>Studio delle cause e dei fattori di rischio di malattia parte 2 </vt:lpstr>
      <vt:lpstr>Presentazione standard di PowerPoint</vt:lpstr>
      <vt:lpstr>Studio di coorte  (coorte = gruppo di individui con caratteristiche simili che si seguono nel tempo) </vt:lpstr>
      <vt:lpstr>Misura della forza dell’associazione fra Fattore di Rischio e malattia negli studi di coorte  </vt:lpstr>
      <vt:lpstr>Presentazione standard di PowerPoint</vt:lpstr>
      <vt:lpstr>Presentazione standard di PowerPoint</vt:lpstr>
      <vt:lpstr>Presentazione standard di PowerPoint</vt:lpstr>
      <vt:lpstr>Utilizzo degli studi di coorte</vt:lpstr>
      <vt:lpstr>Studio caso-controllo</vt:lpstr>
      <vt:lpstr>Presentazione standard di PowerPoint</vt:lpstr>
      <vt:lpstr>Presentazione standard di PowerPoint</vt:lpstr>
      <vt:lpstr>Presentazione standard di PowerPoint</vt:lpstr>
      <vt:lpstr>Interpretazione dell’odds ratio</vt:lpstr>
      <vt:lpstr>Utilizzo studi caso-controllo</vt:lpstr>
      <vt:lpstr>Studi cross - sectional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Utilizzo degli studi di prevalenza</vt:lpstr>
    </vt:vector>
  </TitlesOfParts>
  <Company>Università degli Studi di Torino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Studio dei fattori di rischio di malattie infettive negli animali</dc:title>
  <dc:creator>u</dc:creator>
  <cp:lastModifiedBy>Mannelli</cp:lastModifiedBy>
  <cp:revision>709</cp:revision>
  <dcterms:created xsi:type="dcterms:W3CDTF">2001-01-03T13:01:56Z</dcterms:created>
  <dcterms:modified xsi:type="dcterms:W3CDTF">2020-03-10T11:14:49Z</dcterms:modified>
</cp:coreProperties>
</file>